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E5"/>
    <a:srgbClr val="EC6D4C"/>
    <a:srgbClr val="F1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ABD21-24C1-4395-8F0D-68F03B77C6B2}" v="26" dt="2023-12-14T16:15:18.2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16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Taylor" userId="aa640a2b4722a7f5" providerId="LiveId" clId="{8EDABD21-24C1-4395-8F0D-68F03B77C6B2}"/>
    <pc:docChg chg="undo custSel modSld">
      <pc:chgData name="Ryan Taylor" userId="aa640a2b4722a7f5" providerId="LiveId" clId="{8EDABD21-24C1-4395-8F0D-68F03B77C6B2}" dt="2023-12-14T16:15:26.948" v="83" actId="207"/>
      <pc:docMkLst>
        <pc:docMk/>
      </pc:docMkLst>
      <pc:sldChg chg="addSp delSp modSp mod">
        <pc:chgData name="Ryan Taylor" userId="aa640a2b4722a7f5" providerId="LiveId" clId="{8EDABD21-24C1-4395-8F0D-68F03B77C6B2}" dt="2023-12-14T16:06:26.701" v="13" actId="478"/>
        <pc:sldMkLst>
          <pc:docMk/>
          <pc:sldMk cId="0" sldId="256"/>
        </pc:sldMkLst>
        <pc:grpChg chg="del">
          <ac:chgData name="Ryan Taylor" userId="aa640a2b4722a7f5" providerId="LiveId" clId="{8EDABD21-24C1-4395-8F0D-68F03B77C6B2}" dt="2023-12-14T16:06:26.701" v="13" actId="478"/>
          <ac:grpSpMkLst>
            <pc:docMk/>
            <pc:sldMk cId="0" sldId="256"/>
            <ac:grpSpMk id="2" creationId="{00000000-0000-0000-0000-000000000000}"/>
          </ac:grpSpMkLst>
        </pc:grpChg>
        <pc:picChg chg="add del">
          <ac:chgData name="Ryan Taylor" userId="aa640a2b4722a7f5" providerId="LiveId" clId="{8EDABD21-24C1-4395-8F0D-68F03B77C6B2}" dt="2023-12-14T16:05:48.945" v="1" actId="478"/>
          <ac:picMkLst>
            <pc:docMk/>
            <pc:sldMk cId="0" sldId="256"/>
            <ac:picMk id="5" creationId="{00000000-0000-0000-0000-000000000000}"/>
          </ac:picMkLst>
        </pc:picChg>
        <pc:picChg chg="add del mod">
          <ac:chgData name="Ryan Taylor" userId="aa640a2b4722a7f5" providerId="LiveId" clId="{8EDABD21-24C1-4395-8F0D-68F03B77C6B2}" dt="2023-12-14T16:06:19.497" v="9" actId="478"/>
          <ac:picMkLst>
            <pc:docMk/>
            <pc:sldMk cId="0" sldId="256"/>
            <ac:picMk id="11" creationId="{20E8149C-11BE-7EDD-7F83-1300098253D3}"/>
          </ac:picMkLst>
        </pc:picChg>
        <pc:picChg chg="add mod">
          <ac:chgData name="Ryan Taylor" userId="aa640a2b4722a7f5" providerId="LiveId" clId="{8EDABD21-24C1-4395-8F0D-68F03B77C6B2}" dt="2023-12-14T16:06:24.905" v="12" actId="962"/>
          <ac:picMkLst>
            <pc:docMk/>
            <pc:sldMk cId="0" sldId="256"/>
            <ac:picMk id="13" creationId="{6F97631B-B188-EE67-98D2-4E5EC4B71B60}"/>
          </ac:picMkLst>
        </pc:picChg>
      </pc:sldChg>
      <pc:sldChg chg="addSp delSp modSp mod">
        <pc:chgData name="Ryan Taylor" userId="aa640a2b4722a7f5" providerId="LiveId" clId="{8EDABD21-24C1-4395-8F0D-68F03B77C6B2}" dt="2023-12-14T16:13:09.735" v="62"/>
        <pc:sldMkLst>
          <pc:docMk/>
          <pc:sldMk cId="0" sldId="257"/>
        </pc:sldMkLst>
        <pc:spChg chg="mod">
          <ac:chgData name="Ryan Taylor" userId="aa640a2b4722a7f5" providerId="LiveId" clId="{8EDABD21-24C1-4395-8F0D-68F03B77C6B2}" dt="2023-12-14T16:08:41.873" v="25" actId="207"/>
          <ac:spMkLst>
            <pc:docMk/>
            <pc:sldMk cId="0" sldId="257"/>
            <ac:spMk id="3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09:22.139" v="27" actId="207"/>
          <ac:spMkLst>
            <pc:docMk/>
            <pc:sldMk cId="0" sldId="257"/>
            <ac:spMk id="4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2:23.020" v="57" actId="20577"/>
          <ac:spMkLst>
            <pc:docMk/>
            <pc:sldMk cId="0" sldId="257"/>
            <ac:spMk id="5" creationId="{00000000-0000-0000-0000-000000000000}"/>
          </ac:spMkLst>
        </pc:spChg>
        <pc:grpChg chg="del">
          <ac:chgData name="Ryan Taylor" userId="aa640a2b4722a7f5" providerId="LiveId" clId="{8EDABD21-24C1-4395-8F0D-68F03B77C6B2}" dt="2023-12-14T16:08:29.339" v="21" actId="478"/>
          <ac:grpSpMkLst>
            <pc:docMk/>
            <pc:sldMk cId="0" sldId="257"/>
            <ac:grpSpMk id="7" creationId="{00000000-0000-0000-0000-000000000000}"/>
          </ac:grpSpMkLst>
        </pc:grpChg>
        <pc:picChg chg="del topLvl">
          <ac:chgData name="Ryan Taylor" userId="aa640a2b4722a7f5" providerId="LiveId" clId="{8EDABD21-24C1-4395-8F0D-68F03B77C6B2}" dt="2023-12-14T16:08:29.339" v="21" actId="478"/>
          <ac:picMkLst>
            <pc:docMk/>
            <pc:sldMk cId="0" sldId="257"/>
            <ac:picMk id="8" creationId="{00000000-0000-0000-0000-000000000000}"/>
          </ac:picMkLst>
        </pc:picChg>
        <pc:picChg chg="topLvl">
          <ac:chgData name="Ryan Taylor" userId="aa640a2b4722a7f5" providerId="LiveId" clId="{8EDABD21-24C1-4395-8F0D-68F03B77C6B2}" dt="2023-12-14T16:08:29.339" v="21" actId="478"/>
          <ac:picMkLst>
            <pc:docMk/>
            <pc:sldMk cId="0" sldId="257"/>
            <ac:picMk id="9" creationId="{00000000-0000-0000-0000-000000000000}"/>
          </ac:picMkLst>
        </pc:picChg>
        <pc:picChg chg="add del mod">
          <ac:chgData name="Ryan Taylor" userId="aa640a2b4722a7f5" providerId="LiveId" clId="{8EDABD21-24C1-4395-8F0D-68F03B77C6B2}" dt="2023-12-14T16:13:09.454" v="61" actId="478"/>
          <ac:picMkLst>
            <pc:docMk/>
            <pc:sldMk cId="0" sldId="257"/>
            <ac:picMk id="11" creationId="{0673BE5E-958F-3FEC-FC58-CE824145662C}"/>
          </ac:picMkLst>
        </pc:picChg>
        <pc:picChg chg="add mod">
          <ac:chgData name="Ryan Taylor" userId="aa640a2b4722a7f5" providerId="LiveId" clId="{8EDABD21-24C1-4395-8F0D-68F03B77C6B2}" dt="2023-12-14T16:13:09.735" v="62"/>
          <ac:picMkLst>
            <pc:docMk/>
            <pc:sldMk cId="0" sldId="257"/>
            <ac:picMk id="12" creationId="{59C362C2-01B5-ABE5-01C2-27CAEC7AC52E}"/>
          </ac:picMkLst>
        </pc:picChg>
      </pc:sldChg>
      <pc:sldChg chg="addSp delSp modSp mod setBg">
        <pc:chgData name="Ryan Taylor" userId="aa640a2b4722a7f5" providerId="LiveId" clId="{8EDABD21-24C1-4395-8F0D-68F03B77C6B2}" dt="2023-12-14T16:12:13" v="54"/>
        <pc:sldMkLst>
          <pc:docMk/>
          <pc:sldMk cId="0" sldId="258"/>
        </pc:sldMkLst>
        <pc:spChg chg="mod">
          <ac:chgData name="Ryan Taylor" userId="aa640a2b4722a7f5" providerId="LiveId" clId="{8EDABD21-24C1-4395-8F0D-68F03B77C6B2}" dt="2023-12-14T16:11:42.458" v="47" actId="207"/>
          <ac:spMkLst>
            <pc:docMk/>
            <pc:sldMk cId="0" sldId="258"/>
            <ac:spMk id="3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1:40.857" v="46" actId="207"/>
          <ac:spMkLst>
            <pc:docMk/>
            <pc:sldMk cId="0" sldId="258"/>
            <ac:spMk id="4" creationId="{00000000-0000-0000-0000-000000000000}"/>
          </ac:spMkLst>
        </pc:spChg>
        <pc:picChg chg="add del mod">
          <ac:chgData name="Ryan Taylor" userId="aa640a2b4722a7f5" providerId="LiveId" clId="{8EDABD21-24C1-4395-8F0D-68F03B77C6B2}" dt="2023-12-14T16:12:07.525" v="53" actId="14100"/>
          <ac:picMkLst>
            <pc:docMk/>
            <pc:sldMk cId="0" sldId="258"/>
            <ac:picMk id="2" creationId="{00000000-0000-0000-0000-000000000000}"/>
          </ac:picMkLst>
        </pc:picChg>
        <pc:picChg chg="del">
          <ac:chgData name="Ryan Taylor" userId="aa640a2b4722a7f5" providerId="LiveId" clId="{8EDABD21-24C1-4395-8F0D-68F03B77C6B2}" dt="2023-12-14T16:09:47.245" v="28" actId="478"/>
          <ac:picMkLst>
            <pc:docMk/>
            <pc:sldMk cId="0" sldId="258"/>
            <ac:picMk id="5" creationId="{00000000-0000-0000-0000-000000000000}"/>
          </ac:picMkLst>
        </pc:picChg>
        <pc:picChg chg="add mod">
          <ac:chgData name="Ryan Taylor" userId="aa640a2b4722a7f5" providerId="LiveId" clId="{8EDABD21-24C1-4395-8F0D-68F03B77C6B2}" dt="2023-12-14T16:09:51.558" v="30" actId="1076"/>
          <ac:picMkLst>
            <pc:docMk/>
            <pc:sldMk cId="0" sldId="258"/>
            <ac:picMk id="6" creationId="{7BCE8399-DE37-9150-0AA5-FEA8EEB0CF1A}"/>
          </ac:picMkLst>
        </pc:picChg>
      </pc:sldChg>
      <pc:sldChg chg="addSp delSp modSp mod setBg">
        <pc:chgData name="Ryan Taylor" userId="aa640a2b4722a7f5" providerId="LiveId" clId="{8EDABD21-24C1-4395-8F0D-68F03B77C6B2}" dt="2023-12-14T16:13:04.261" v="60"/>
        <pc:sldMkLst>
          <pc:docMk/>
          <pc:sldMk cId="0" sldId="259"/>
        </pc:sldMkLst>
        <pc:picChg chg="del">
          <ac:chgData name="Ryan Taylor" userId="aa640a2b4722a7f5" providerId="LiveId" clId="{8EDABD21-24C1-4395-8F0D-68F03B77C6B2}" dt="2023-12-14T16:12:30.597" v="58" actId="478"/>
          <ac:picMkLst>
            <pc:docMk/>
            <pc:sldMk cId="0" sldId="259"/>
            <ac:picMk id="5" creationId="{00000000-0000-0000-0000-000000000000}"/>
          </ac:picMkLst>
        </pc:picChg>
        <pc:picChg chg="add mod">
          <ac:chgData name="Ryan Taylor" userId="aa640a2b4722a7f5" providerId="LiveId" clId="{8EDABD21-24C1-4395-8F0D-68F03B77C6B2}" dt="2023-12-14T16:13:04.261" v="60"/>
          <ac:picMkLst>
            <pc:docMk/>
            <pc:sldMk cId="0" sldId="259"/>
            <ac:picMk id="10" creationId="{A0971427-96B6-B53E-62CF-895CB0F0FCF0}"/>
          </ac:picMkLst>
        </pc:picChg>
      </pc:sldChg>
      <pc:sldChg chg="addSp delSp modSp mod setBg">
        <pc:chgData name="Ryan Taylor" userId="aa640a2b4722a7f5" providerId="LiveId" clId="{8EDABD21-24C1-4395-8F0D-68F03B77C6B2}" dt="2023-12-14T16:13:35.598" v="66" actId="207"/>
        <pc:sldMkLst>
          <pc:docMk/>
          <pc:sldMk cId="0" sldId="260"/>
        </pc:sldMkLst>
        <pc:spChg chg="mod">
          <ac:chgData name="Ryan Taylor" userId="aa640a2b4722a7f5" providerId="LiveId" clId="{8EDABD21-24C1-4395-8F0D-68F03B77C6B2}" dt="2023-12-14T16:13:35.598" v="66" actId="207"/>
          <ac:spMkLst>
            <pc:docMk/>
            <pc:sldMk cId="0" sldId="260"/>
            <ac:spMk id="5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3:35.598" v="66" actId="207"/>
          <ac:spMkLst>
            <pc:docMk/>
            <pc:sldMk cId="0" sldId="260"/>
            <ac:spMk id="6" creationId="{00000000-0000-0000-0000-000000000000}"/>
          </ac:spMkLst>
        </pc:spChg>
        <pc:grpChg chg="mod">
          <ac:chgData name="Ryan Taylor" userId="aa640a2b4722a7f5" providerId="LiveId" clId="{8EDABD21-24C1-4395-8F0D-68F03B77C6B2}" dt="2023-12-14T16:13:35.598" v="66" actId="207"/>
          <ac:grpSpMkLst>
            <pc:docMk/>
            <pc:sldMk cId="0" sldId="260"/>
            <ac:grpSpMk id="3" creationId="{00000000-0000-0000-0000-000000000000}"/>
          </ac:grpSpMkLst>
        </pc:grpChg>
        <pc:picChg chg="mod">
          <ac:chgData name="Ryan Taylor" userId="aa640a2b4722a7f5" providerId="LiveId" clId="{8EDABD21-24C1-4395-8F0D-68F03B77C6B2}" dt="2023-12-14T16:13:35.598" v="66" actId="207"/>
          <ac:picMkLst>
            <pc:docMk/>
            <pc:sldMk cId="0" sldId="260"/>
            <ac:picMk id="4" creationId="{00000000-0000-0000-0000-000000000000}"/>
          </ac:picMkLst>
        </pc:picChg>
        <pc:picChg chg="del">
          <ac:chgData name="Ryan Taylor" userId="aa640a2b4722a7f5" providerId="LiveId" clId="{8EDABD21-24C1-4395-8F0D-68F03B77C6B2}" dt="2023-12-14T16:13:23.255" v="63" actId="478"/>
          <ac:picMkLst>
            <pc:docMk/>
            <pc:sldMk cId="0" sldId="260"/>
            <ac:picMk id="8" creationId="{00000000-0000-0000-0000-000000000000}"/>
          </ac:picMkLst>
        </pc:picChg>
        <pc:picChg chg="add mod">
          <ac:chgData name="Ryan Taylor" userId="aa640a2b4722a7f5" providerId="LiveId" clId="{8EDABD21-24C1-4395-8F0D-68F03B77C6B2}" dt="2023-12-14T16:13:23.676" v="64"/>
          <ac:picMkLst>
            <pc:docMk/>
            <pc:sldMk cId="0" sldId="260"/>
            <ac:picMk id="9" creationId="{702FE1B7-30E9-0CE6-A098-6751E99323CE}"/>
          </ac:picMkLst>
        </pc:picChg>
      </pc:sldChg>
      <pc:sldChg chg="addSp delSp modSp mod setBg">
        <pc:chgData name="Ryan Taylor" userId="aa640a2b4722a7f5" providerId="LiveId" clId="{8EDABD21-24C1-4395-8F0D-68F03B77C6B2}" dt="2023-12-14T16:15:08.474" v="79" actId="167"/>
        <pc:sldMkLst>
          <pc:docMk/>
          <pc:sldMk cId="0" sldId="261"/>
        </pc:sldMkLst>
        <pc:spChg chg="mod">
          <ac:chgData name="Ryan Taylor" userId="aa640a2b4722a7f5" providerId="LiveId" clId="{8EDABD21-24C1-4395-8F0D-68F03B77C6B2}" dt="2023-12-14T16:13:56.977" v="70" actId="207"/>
          <ac:spMkLst>
            <pc:docMk/>
            <pc:sldMk cId="0" sldId="261"/>
            <ac:spMk id="5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3:56.977" v="70" actId="207"/>
          <ac:spMkLst>
            <pc:docMk/>
            <pc:sldMk cId="0" sldId="261"/>
            <ac:spMk id="6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3:56.977" v="70" actId="207"/>
          <ac:spMkLst>
            <pc:docMk/>
            <pc:sldMk cId="0" sldId="261"/>
            <ac:spMk id="7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3:56.977" v="70" actId="207"/>
          <ac:spMkLst>
            <pc:docMk/>
            <pc:sldMk cId="0" sldId="261"/>
            <ac:spMk id="8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3:56.977" v="70" actId="207"/>
          <ac:spMkLst>
            <pc:docMk/>
            <pc:sldMk cId="0" sldId="261"/>
            <ac:spMk id="9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3:56.977" v="70" actId="207"/>
          <ac:spMkLst>
            <pc:docMk/>
            <pc:sldMk cId="0" sldId="261"/>
            <ac:spMk id="10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3:56.977" v="70" actId="207"/>
          <ac:spMkLst>
            <pc:docMk/>
            <pc:sldMk cId="0" sldId="261"/>
            <ac:spMk id="11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3:56.977" v="70" actId="207"/>
          <ac:spMkLst>
            <pc:docMk/>
            <pc:sldMk cId="0" sldId="261"/>
            <ac:spMk id="12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3:56.977" v="70" actId="207"/>
          <ac:spMkLst>
            <pc:docMk/>
            <pc:sldMk cId="0" sldId="261"/>
            <ac:spMk id="13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3:56.977" v="70" actId="207"/>
          <ac:spMkLst>
            <pc:docMk/>
            <pc:sldMk cId="0" sldId="261"/>
            <ac:spMk id="14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3:56.977" v="70" actId="207"/>
          <ac:spMkLst>
            <pc:docMk/>
            <pc:sldMk cId="0" sldId="261"/>
            <ac:spMk id="15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3:56.977" v="70" actId="207"/>
          <ac:spMkLst>
            <pc:docMk/>
            <pc:sldMk cId="0" sldId="261"/>
            <ac:spMk id="16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3:56.977" v="70" actId="207"/>
          <ac:spMkLst>
            <pc:docMk/>
            <pc:sldMk cId="0" sldId="261"/>
            <ac:spMk id="17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3:56.977" v="70" actId="207"/>
          <ac:spMkLst>
            <pc:docMk/>
            <pc:sldMk cId="0" sldId="261"/>
            <ac:spMk id="18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3:56.977" v="70" actId="207"/>
          <ac:spMkLst>
            <pc:docMk/>
            <pc:sldMk cId="0" sldId="261"/>
            <ac:spMk id="19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3:56.977" v="70" actId="207"/>
          <ac:spMkLst>
            <pc:docMk/>
            <pc:sldMk cId="0" sldId="261"/>
            <ac:spMk id="20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3:56.977" v="70" actId="207"/>
          <ac:spMkLst>
            <pc:docMk/>
            <pc:sldMk cId="0" sldId="261"/>
            <ac:spMk id="21" creationId="{00000000-0000-0000-0000-000000000000}"/>
          </ac:spMkLst>
        </pc:spChg>
        <pc:spChg chg="mod">
          <ac:chgData name="Ryan Taylor" userId="aa640a2b4722a7f5" providerId="LiveId" clId="{8EDABD21-24C1-4395-8F0D-68F03B77C6B2}" dt="2023-12-14T16:14:07.890" v="73" actId="207"/>
          <ac:spMkLst>
            <pc:docMk/>
            <pc:sldMk cId="0" sldId="261"/>
            <ac:spMk id="24" creationId="{00000000-0000-0000-0000-000000000000}"/>
          </ac:spMkLst>
        </pc:spChg>
        <pc:grpChg chg="add del mod">
          <ac:chgData name="Ryan Taylor" userId="aa640a2b4722a7f5" providerId="LiveId" clId="{8EDABD21-24C1-4395-8F0D-68F03B77C6B2}" dt="2023-12-14T16:14:14.918" v="75" actId="478"/>
          <ac:grpSpMkLst>
            <pc:docMk/>
            <pc:sldMk cId="0" sldId="261"/>
            <ac:grpSpMk id="2" creationId="{00000000-0000-0000-0000-000000000000}"/>
          </ac:grpSpMkLst>
        </pc:grpChg>
        <pc:picChg chg="add del mod">
          <ac:chgData name="Ryan Taylor" userId="aa640a2b4722a7f5" providerId="LiveId" clId="{8EDABD21-24C1-4395-8F0D-68F03B77C6B2}" dt="2023-12-14T16:14:36.561" v="77" actId="478"/>
          <ac:picMkLst>
            <pc:docMk/>
            <pc:sldMk cId="0" sldId="261"/>
            <ac:picMk id="3" creationId="{00000000-0000-0000-0000-000000000000}"/>
          </ac:picMkLst>
        </pc:picChg>
        <pc:picChg chg="del">
          <ac:chgData name="Ryan Taylor" userId="aa640a2b4722a7f5" providerId="LiveId" clId="{8EDABD21-24C1-4395-8F0D-68F03B77C6B2}" dt="2023-12-14T16:13:48.345" v="67" actId="478"/>
          <ac:picMkLst>
            <pc:docMk/>
            <pc:sldMk cId="0" sldId="261"/>
            <ac:picMk id="4" creationId="{00000000-0000-0000-0000-000000000000}"/>
          </ac:picMkLst>
        </pc:picChg>
        <pc:picChg chg="add mod ord">
          <ac:chgData name="Ryan Taylor" userId="aa640a2b4722a7f5" providerId="LiveId" clId="{8EDABD21-24C1-4395-8F0D-68F03B77C6B2}" dt="2023-12-14T16:15:08.474" v="79" actId="167"/>
          <ac:picMkLst>
            <pc:docMk/>
            <pc:sldMk cId="0" sldId="261"/>
            <ac:picMk id="35" creationId="{6C9A45FD-DBE4-7D74-C96E-861D6944267A}"/>
          </ac:picMkLst>
        </pc:picChg>
      </pc:sldChg>
      <pc:sldChg chg="addSp delSp modSp mod">
        <pc:chgData name="Ryan Taylor" userId="aa640a2b4722a7f5" providerId="LiveId" clId="{8EDABD21-24C1-4395-8F0D-68F03B77C6B2}" dt="2023-12-14T16:15:26.948" v="83" actId="207"/>
        <pc:sldMkLst>
          <pc:docMk/>
          <pc:sldMk cId="0" sldId="262"/>
        </pc:sldMkLst>
        <pc:spChg chg="mod">
          <ac:chgData name="Ryan Taylor" userId="aa640a2b4722a7f5" providerId="LiveId" clId="{8EDABD21-24C1-4395-8F0D-68F03B77C6B2}" dt="2023-12-14T16:15:26.948" v="83" actId="207"/>
          <ac:spMkLst>
            <pc:docMk/>
            <pc:sldMk cId="0" sldId="262"/>
            <ac:spMk id="3" creationId="{00000000-0000-0000-0000-000000000000}"/>
          </ac:spMkLst>
        </pc:spChg>
        <pc:picChg chg="del">
          <ac:chgData name="Ryan Taylor" userId="aa640a2b4722a7f5" providerId="LiveId" clId="{8EDABD21-24C1-4395-8F0D-68F03B77C6B2}" dt="2023-12-14T16:15:14.111" v="80" actId="478"/>
          <ac:picMkLst>
            <pc:docMk/>
            <pc:sldMk cId="0" sldId="262"/>
            <ac:picMk id="11" creationId="{00000000-0000-0000-0000-000000000000}"/>
          </ac:picMkLst>
        </pc:picChg>
        <pc:picChg chg="add mod">
          <ac:chgData name="Ryan Taylor" userId="aa640a2b4722a7f5" providerId="LiveId" clId="{8EDABD21-24C1-4395-8F0D-68F03B77C6B2}" dt="2023-12-14T16:15:21.341" v="82" actId="1076"/>
          <ac:picMkLst>
            <pc:docMk/>
            <pc:sldMk cId="0" sldId="262"/>
            <ac:picMk id="12" creationId="{B3063B0D-9F88-9864-48D5-F2F67E12FC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222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222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86949"/>
            <a:ext cx="9144000" cy="4257040"/>
          </a:xfrm>
          <a:custGeom>
            <a:avLst/>
            <a:gdLst/>
            <a:ahLst/>
            <a:cxnLst/>
            <a:rect l="l" t="t" r="r" b="b"/>
            <a:pathLst>
              <a:path w="9144000" h="4257040">
                <a:moveTo>
                  <a:pt x="0" y="4256549"/>
                </a:moveTo>
                <a:lnTo>
                  <a:pt x="9143999" y="4256549"/>
                </a:lnTo>
                <a:lnTo>
                  <a:pt x="9143999" y="0"/>
                </a:lnTo>
                <a:lnTo>
                  <a:pt x="0" y="0"/>
                </a:lnTo>
                <a:lnTo>
                  <a:pt x="0" y="425654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31337" y="1148651"/>
            <a:ext cx="4098925" cy="2653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2222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3000" y="154714"/>
            <a:ext cx="789799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95025" y="1085702"/>
            <a:ext cx="3738245" cy="2951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222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logo with a triangle and sun&#10;&#10;Description automatically generated">
            <a:extLst>
              <a:ext uri="{FF2B5EF4-FFF2-40B4-BE49-F238E27FC236}">
                <a16:creationId xmlns:a16="http://schemas.microsoft.com/office/drawing/2014/main" id="{6F97631B-B188-EE67-98D2-4E5EC4B71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4"/>
            <a:ext cx="9144000" cy="5144135"/>
            <a:chOff x="0" y="-74"/>
            <a:chExt cx="9144000" cy="514413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841875" cy="5143500"/>
            </a:xfrm>
            <a:custGeom>
              <a:avLst/>
              <a:gdLst/>
              <a:ahLst/>
              <a:cxnLst/>
              <a:rect l="l" t="t" r="r" b="b"/>
              <a:pathLst>
                <a:path w="4841875" h="5143500">
                  <a:moveTo>
                    <a:pt x="0" y="5143499"/>
                  </a:moveTo>
                  <a:lnTo>
                    <a:pt x="4841874" y="5143499"/>
                  </a:lnTo>
                  <a:lnTo>
                    <a:pt x="4841874" y="0"/>
                  </a:lnTo>
                  <a:lnTo>
                    <a:pt x="0" y="0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FEF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41875" y="-74"/>
              <a:ext cx="4302125" cy="5143500"/>
            </a:xfrm>
            <a:custGeom>
              <a:avLst/>
              <a:gdLst/>
              <a:ahLst/>
              <a:cxnLst/>
              <a:rect l="l" t="t" r="r" b="b"/>
              <a:pathLst>
                <a:path w="4302125" h="5143500">
                  <a:moveTo>
                    <a:pt x="430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301999" y="0"/>
                  </a:lnTo>
                  <a:lnTo>
                    <a:pt x="4301999" y="5143499"/>
                  </a:lnTo>
                  <a:close/>
                </a:path>
              </a:pathLst>
            </a:custGeom>
            <a:solidFill>
              <a:srgbClr val="EC6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4725" y="968226"/>
            <a:ext cx="4046854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At</a:t>
            </a:r>
            <a:r>
              <a:rPr sz="28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800" b="1" spc="15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KrS</a:t>
            </a:r>
            <a:r>
              <a:rPr sz="2800" b="1" spc="15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 </a:t>
            </a:r>
            <a:r>
              <a:rPr sz="2800" b="1" spc="1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our</a:t>
            </a:r>
            <a:r>
              <a:rPr sz="2800" b="1" spc="15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goal</a:t>
            </a:r>
            <a:r>
              <a:rPr sz="2800" b="1" spc="15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is</a:t>
            </a:r>
            <a:r>
              <a:rPr sz="2800" b="1" spc="15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to </a:t>
            </a:r>
            <a:r>
              <a:rPr sz="2800" b="1" spc="13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help</a:t>
            </a:r>
            <a:r>
              <a:rPr sz="2800" b="1" spc="1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17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public</a:t>
            </a:r>
            <a:r>
              <a:rPr sz="28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204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companies reach</a:t>
            </a:r>
            <a:r>
              <a:rPr sz="2800" b="1" spc="1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8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their</a:t>
            </a:r>
            <a:r>
              <a:rPr sz="2800" b="1" spc="1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18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maximum </a:t>
            </a:r>
            <a:r>
              <a:rPr sz="2800" b="1" spc="10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potential</a:t>
            </a:r>
            <a:r>
              <a:rPr sz="2800" b="1" spc="1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8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in</a:t>
            </a:r>
            <a:r>
              <a:rPr sz="28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18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regard</a:t>
            </a:r>
            <a:r>
              <a:rPr sz="2800" b="1" spc="1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to</a:t>
            </a:r>
            <a:r>
              <a:rPr sz="28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6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all </a:t>
            </a:r>
            <a:r>
              <a:rPr sz="2800" b="1" spc="21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needs</a:t>
            </a:r>
            <a:r>
              <a:rPr sz="2800" b="1" spc="1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1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related</a:t>
            </a:r>
            <a:r>
              <a:rPr sz="28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to</a:t>
            </a:r>
            <a:r>
              <a:rPr sz="28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8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the </a:t>
            </a:r>
            <a:r>
              <a:rPr sz="2800" b="1" spc="19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business.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9300" y="3000744"/>
            <a:ext cx="3488054" cy="183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7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7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full-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17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platform</a:t>
            </a:r>
            <a:r>
              <a:rPr sz="17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enables</a:t>
            </a:r>
            <a:r>
              <a:rPr sz="17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Calibri"/>
                <a:cs typeface="Calibri"/>
              </a:rPr>
              <a:t>companies</a:t>
            </a:r>
            <a:r>
              <a:rPr sz="17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7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ability</a:t>
            </a:r>
            <a:r>
              <a:rPr sz="17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introduce</a:t>
            </a:r>
            <a:r>
              <a:rPr sz="17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and/or</a:t>
            </a:r>
            <a:r>
              <a:rPr sz="17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grow</a:t>
            </a:r>
            <a:r>
              <a:rPr sz="17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existing </a:t>
            </a:r>
            <a:r>
              <a:rPr sz="1700" spc="6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7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plans</a:t>
            </a:r>
            <a:r>
              <a:rPr sz="17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7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method</a:t>
            </a:r>
            <a:r>
              <a:rPr sz="17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that’s</a:t>
            </a:r>
            <a:r>
              <a:rPr sz="17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17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shareholder</a:t>
            </a:r>
            <a:r>
              <a:rPr sz="17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friendly</a:t>
            </a:r>
            <a:r>
              <a:rPr sz="17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17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trackable</a:t>
            </a:r>
            <a:r>
              <a:rPr sz="17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17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analytics</a:t>
            </a:r>
            <a:r>
              <a:rPr sz="17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7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utmost</a:t>
            </a:r>
            <a:r>
              <a:rPr sz="17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Calibri"/>
                <a:cs typeface="Calibri"/>
              </a:rPr>
              <a:t>success.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6024" y="0"/>
            <a:ext cx="4297974" cy="2807475"/>
          </a:xfrm>
          <a:prstGeom prst="rect">
            <a:avLst/>
          </a:prstGeom>
        </p:spPr>
      </p:pic>
      <p:pic>
        <p:nvPicPr>
          <p:cNvPr id="12" name="Picture 11" descr="A logo with a triangle and sun&#10;&#10;Description automatically generated">
            <a:extLst>
              <a:ext uri="{FF2B5EF4-FFF2-40B4-BE49-F238E27FC236}">
                <a16:creationId xmlns:a16="http://schemas.microsoft.com/office/drawing/2014/main" id="{59C362C2-01B5-ABE5-01C2-27CAEC7A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38822"/>
            <a:ext cx="892026" cy="8920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clrChange>
              <a:clrFrom>
                <a:srgbClr val="162C5B"/>
              </a:clrFrom>
              <a:clrTo>
                <a:srgbClr val="162C5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1999" y="0"/>
            <a:ext cx="4571999" cy="51434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object 3"/>
          <p:cNvSpPr txBox="1"/>
          <p:nvPr/>
        </p:nvSpPr>
        <p:spPr>
          <a:xfrm>
            <a:off x="313075" y="3230114"/>
            <a:ext cx="4202430" cy="102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We</a:t>
            </a:r>
            <a:r>
              <a:rPr sz="1900" spc="1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have</a:t>
            </a:r>
            <a:r>
              <a:rPr sz="1900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formed</a:t>
            </a:r>
            <a:r>
              <a:rPr sz="1900" spc="1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</a:t>
            </a:r>
            <a:r>
              <a:rPr sz="1900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team</a:t>
            </a:r>
            <a:r>
              <a:rPr sz="1900" spc="1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6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which</a:t>
            </a:r>
            <a:r>
              <a:rPr sz="1900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ensures </a:t>
            </a:r>
            <a:r>
              <a:rPr sz="1900" spc="6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no</a:t>
            </a:r>
            <a:r>
              <a:rPr sz="1900" spc="1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6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stone</a:t>
            </a:r>
            <a:r>
              <a:rPr sz="1900" spc="1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9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is</a:t>
            </a:r>
            <a:r>
              <a:rPr sz="1900" spc="1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left</a:t>
            </a:r>
            <a:r>
              <a:rPr sz="1900" spc="1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unturned</a:t>
            </a:r>
            <a:r>
              <a:rPr sz="1900" spc="1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regardless</a:t>
            </a:r>
            <a:r>
              <a:rPr sz="1900" spc="1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of </a:t>
            </a:r>
            <a:r>
              <a:rPr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the</a:t>
            </a:r>
            <a:r>
              <a:rPr sz="19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market</a:t>
            </a:r>
            <a:r>
              <a:rPr sz="1900" spc="204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you</a:t>
            </a:r>
            <a:r>
              <a:rPr sz="1900" spc="204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are</a:t>
            </a:r>
            <a:r>
              <a:rPr sz="19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5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capturing.</a:t>
            </a:r>
            <a:endParaRPr sz="19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075" y="2103952"/>
            <a:ext cx="4298315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100" b="1" spc="114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We</a:t>
            </a:r>
            <a:r>
              <a:rPr sz="3100" b="1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3100" b="1" spc="1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believe</a:t>
            </a:r>
            <a:r>
              <a:rPr sz="3100" b="1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3100" b="1" spc="9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in</a:t>
            </a:r>
            <a:r>
              <a:rPr sz="3100" b="1" spc="16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3100" b="1" spc="1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the</a:t>
            </a:r>
            <a:r>
              <a:rPr sz="3100" b="1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3100" b="1" spc="13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value </a:t>
            </a:r>
            <a:r>
              <a:rPr sz="3100" b="1" spc="1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of</a:t>
            </a:r>
            <a:r>
              <a:rPr sz="3100" b="1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3100" b="1" spc="114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true</a:t>
            </a:r>
            <a:r>
              <a:rPr sz="3100" b="1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marketing.</a:t>
            </a:r>
            <a:endParaRPr sz="31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A logo with a triangle and sun&#10;&#10;Description automatically generated">
            <a:extLst>
              <a:ext uri="{FF2B5EF4-FFF2-40B4-BE49-F238E27FC236}">
                <a16:creationId xmlns:a16="http://schemas.microsoft.com/office/drawing/2014/main" id="{7BCE8399-DE37-9150-0AA5-FEA8EEB0C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38822"/>
            <a:ext cx="892026" cy="8920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6235" marR="5080" indent="-344170">
              <a:lnSpc>
                <a:spcPts val="1550"/>
              </a:lnSpc>
              <a:spcBef>
                <a:spcPts val="360"/>
              </a:spcBef>
              <a:buFont typeface="Arial"/>
              <a:buChar char="●"/>
              <a:tabLst>
                <a:tab pos="356235" algn="l"/>
              </a:tabLst>
            </a:pPr>
            <a:r>
              <a:rPr spc="85" dirty="0"/>
              <a:t>30+</a:t>
            </a:r>
            <a:r>
              <a:rPr spc="90" dirty="0"/>
              <a:t> </a:t>
            </a:r>
            <a:r>
              <a:rPr spc="70" dirty="0"/>
              <a:t>years</a:t>
            </a:r>
            <a:r>
              <a:rPr spc="95" dirty="0"/>
              <a:t> </a:t>
            </a:r>
            <a:r>
              <a:rPr dirty="0"/>
              <a:t>of</a:t>
            </a:r>
            <a:r>
              <a:rPr spc="95" dirty="0"/>
              <a:t> </a:t>
            </a:r>
            <a:r>
              <a:rPr spc="55" dirty="0"/>
              <a:t>public</a:t>
            </a:r>
            <a:r>
              <a:rPr spc="95" dirty="0"/>
              <a:t> </a:t>
            </a:r>
            <a:r>
              <a:rPr spc="85" dirty="0"/>
              <a:t>company</a:t>
            </a:r>
            <a:r>
              <a:rPr spc="95" dirty="0"/>
              <a:t> </a:t>
            </a:r>
            <a:r>
              <a:rPr spc="-10" dirty="0"/>
              <a:t>experience. </a:t>
            </a:r>
            <a:r>
              <a:rPr dirty="0"/>
              <a:t>Prior</a:t>
            </a:r>
            <a:r>
              <a:rPr spc="114" dirty="0"/>
              <a:t> </a:t>
            </a:r>
            <a:r>
              <a:rPr spc="195" dirty="0"/>
              <a:t>CEO</a:t>
            </a:r>
            <a:r>
              <a:rPr spc="114" dirty="0"/>
              <a:t> </a:t>
            </a:r>
            <a:r>
              <a:rPr dirty="0"/>
              <a:t>of</a:t>
            </a:r>
            <a:r>
              <a:rPr spc="120" dirty="0"/>
              <a:t> </a:t>
            </a:r>
            <a:r>
              <a:rPr spc="90" dirty="0"/>
              <a:t>a</a:t>
            </a:r>
            <a:r>
              <a:rPr spc="114" dirty="0"/>
              <a:t> </a:t>
            </a:r>
            <a:r>
              <a:rPr spc="55" dirty="0"/>
              <a:t>public</a:t>
            </a:r>
            <a:r>
              <a:rPr spc="120" dirty="0"/>
              <a:t> </a:t>
            </a:r>
            <a:r>
              <a:rPr spc="85" dirty="0"/>
              <a:t>company</a:t>
            </a:r>
            <a:r>
              <a:rPr spc="114" dirty="0"/>
              <a:t> </a:t>
            </a:r>
            <a:r>
              <a:rPr spc="-10" dirty="0"/>
              <a:t>transitioning </a:t>
            </a:r>
            <a:r>
              <a:rPr dirty="0"/>
              <a:t>from</a:t>
            </a:r>
            <a:r>
              <a:rPr spc="225" dirty="0"/>
              <a:t> </a:t>
            </a:r>
            <a:r>
              <a:rPr dirty="0"/>
              <a:t>insuﬃcient</a:t>
            </a:r>
            <a:r>
              <a:rPr spc="229" dirty="0"/>
              <a:t> </a:t>
            </a:r>
            <a:r>
              <a:rPr dirty="0"/>
              <a:t>ﬁlings</a:t>
            </a:r>
            <a:r>
              <a:rPr spc="229" dirty="0"/>
              <a:t> </a:t>
            </a:r>
            <a:r>
              <a:rPr dirty="0"/>
              <a:t>to</a:t>
            </a:r>
            <a:r>
              <a:rPr spc="229" dirty="0"/>
              <a:t> </a:t>
            </a:r>
            <a:r>
              <a:rPr spc="50" dirty="0"/>
              <a:t>executing</a:t>
            </a:r>
            <a:r>
              <a:rPr spc="225" dirty="0"/>
              <a:t> </a:t>
            </a:r>
            <a:r>
              <a:rPr spc="-10" dirty="0"/>
              <a:t>reverse </a:t>
            </a:r>
            <a:r>
              <a:rPr dirty="0"/>
              <a:t>merger,</a:t>
            </a:r>
            <a:r>
              <a:rPr spc="120" dirty="0"/>
              <a:t> </a:t>
            </a:r>
            <a:r>
              <a:rPr spc="155" dirty="0"/>
              <a:t>OTC</a:t>
            </a:r>
            <a:r>
              <a:rPr spc="125" dirty="0"/>
              <a:t> </a:t>
            </a:r>
            <a:r>
              <a:rPr spc="45" dirty="0"/>
              <a:t>Markets</a:t>
            </a:r>
            <a:r>
              <a:rPr spc="125" dirty="0"/>
              <a:t> </a:t>
            </a:r>
            <a:r>
              <a:rPr dirty="0"/>
              <a:t>to</a:t>
            </a:r>
            <a:r>
              <a:rPr spc="125" dirty="0"/>
              <a:t> </a:t>
            </a:r>
            <a:r>
              <a:rPr spc="185" dirty="0"/>
              <a:t>NYSE</a:t>
            </a:r>
            <a:r>
              <a:rPr spc="125" dirty="0"/>
              <a:t> </a:t>
            </a:r>
            <a:r>
              <a:rPr spc="-10" dirty="0"/>
              <a:t>uplists, </a:t>
            </a:r>
            <a:r>
              <a:rPr dirty="0"/>
              <a:t>creation</a:t>
            </a:r>
            <a:r>
              <a:rPr spc="225" dirty="0"/>
              <a:t> </a:t>
            </a:r>
            <a:r>
              <a:rPr dirty="0"/>
              <a:t>of</a:t>
            </a:r>
            <a:r>
              <a:rPr spc="229" dirty="0"/>
              <a:t> </a:t>
            </a:r>
            <a:r>
              <a:rPr dirty="0"/>
              <a:t>team</a:t>
            </a:r>
            <a:r>
              <a:rPr spc="229" dirty="0"/>
              <a:t> </a:t>
            </a:r>
            <a:r>
              <a:rPr spc="70" dirty="0"/>
              <a:t>and</a:t>
            </a:r>
            <a:r>
              <a:rPr spc="225" dirty="0"/>
              <a:t> </a:t>
            </a:r>
            <a:r>
              <a:rPr spc="60" dirty="0"/>
              <a:t>vendors</a:t>
            </a:r>
            <a:r>
              <a:rPr spc="229" dirty="0"/>
              <a:t> </a:t>
            </a:r>
            <a:r>
              <a:rPr dirty="0"/>
              <a:t>providing</a:t>
            </a:r>
            <a:r>
              <a:rPr spc="229" dirty="0"/>
              <a:t> </a:t>
            </a:r>
            <a:r>
              <a:rPr spc="40" dirty="0"/>
              <a:t>a </a:t>
            </a:r>
            <a:r>
              <a:rPr spc="50" dirty="0"/>
              <a:t>magnitude</a:t>
            </a:r>
            <a:r>
              <a:rPr spc="100" dirty="0"/>
              <a:t> </a:t>
            </a:r>
            <a:r>
              <a:rPr dirty="0"/>
              <a:t>of</a:t>
            </a:r>
            <a:r>
              <a:rPr spc="100" dirty="0"/>
              <a:t> </a:t>
            </a:r>
            <a:r>
              <a:rPr spc="75" dirty="0"/>
              <a:t>services</a:t>
            </a:r>
            <a:r>
              <a:rPr spc="100" dirty="0"/>
              <a:t> </a:t>
            </a:r>
            <a:r>
              <a:rPr spc="65" dirty="0"/>
              <a:t>speciﬁcally</a:t>
            </a:r>
            <a:r>
              <a:rPr spc="100" dirty="0"/>
              <a:t> </a:t>
            </a:r>
            <a:r>
              <a:rPr dirty="0"/>
              <a:t>for</a:t>
            </a:r>
            <a:r>
              <a:rPr spc="100" dirty="0"/>
              <a:t> </a:t>
            </a:r>
            <a:r>
              <a:rPr spc="40" dirty="0"/>
              <a:t>small </a:t>
            </a:r>
            <a:r>
              <a:rPr spc="110" dirty="0"/>
              <a:t>cap</a:t>
            </a:r>
            <a:r>
              <a:rPr spc="90" dirty="0"/>
              <a:t> </a:t>
            </a:r>
            <a:r>
              <a:rPr spc="70" dirty="0"/>
              <a:t>and</a:t>
            </a:r>
            <a:r>
              <a:rPr spc="90" dirty="0"/>
              <a:t> </a:t>
            </a:r>
            <a:r>
              <a:rPr spc="65" dirty="0"/>
              <a:t>microcap</a:t>
            </a:r>
            <a:r>
              <a:rPr spc="90" dirty="0"/>
              <a:t> </a:t>
            </a:r>
            <a:r>
              <a:rPr spc="40" dirty="0"/>
              <a:t>markets.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22222"/>
              </a:buClr>
              <a:buFont typeface="Arial"/>
              <a:buChar char="●"/>
            </a:pPr>
            <a:endParaRPr spc="40" dirty="0"/>
          </a:p>
          <a:p>
            <a:pPr marL="356235" marR="140970" indent="-344170">
              <a:lnSpc>
                <a:spcPts val="1550"/>
              </a:lnSpc>
              <a:buFont typeface="Arial"/>
              <a:buChar char="●"/>
              <a:tabLst>
                <a:tab pos="356235" algn="l"/>
              </a:tabLst>
            </a:pPr>
            <a:r>
              <a:rPr dirty="0"/>
              <a:t>Intimately</a:t>
            </a:r>
            <a:r>
              <a:rPr spc="220" dirty="0"/>
              <a:t> </a:t>
            </a:r>
            <a:r>
              <a:rPr dirty="0"/>
              <a:t>involved</a:t>
            </a:r>
            <a:r>
              <a:rPr spc="220" dirty="0"/>
              <a:t> </a:t>
            </a:r>
            <a:r>
              <a:rPr dirty="0"/>
              <a:t>in</a:t>
            </a:r>
            <a:r>
              <a:rPr spc="220" dirty="0"/>
              <a:t> </a:t>
            </a:r>
            <a:r>
              <a:rPr dirty="0"/>
              <a:t>the</a:t>
            </a:r>
            <a:r>
              <a:rPr spc="220" dirty="0"/>
              <a:t> </a:t>
            </a:r>
            <a:r>
              <a:rPr spc="-10" dirty="0"/>
              <a:t>identiﬁcation, </a:t>
            </a:r>
            <a:r>
              <a:rPr spc="10" dirty="0"/>
              <a:t>negotiation</a:t>
            </a:r>
            <a:r>
              <a:rPr spc="220" dirty="0"/>
              <a:t> </a:t>
            </a:r>
            <a:r>
              <a:rPr spc="70" dirty="0"/>
              <a:t>and</a:t>
            </a:r>
            <a:r>
              <a:rPr spc="220" dirty="0"/>
              <a:t> </a:t>
            </a:r>
            <a:r>
              <a:rPr spc="10" dirty="0"/>
              <a:t>structuring</a:t>
            </a:r>
            <a:r>
              <a:rPr spc="220" dirty="0"/>
              <a:t> </a:t>
            </a:r>
            <a:r>
              <a:rPr spc="10" dirty="0"/>
              <a:t>of</a:t>
            </a:r>
            <a:r>
              <a:rPr spc="220" dirty="0"/>
              <a:t> </a:t>
            </a:r>
            <a:r>
              <a:rPr spc="10" dirty="0"/>
              <a:t>over</a:t>
            </a:r>
            <a:r>
              <a:rPr spc="220" dirty="0"/>
              <a:t> </a:t>
            </a:r>
            <a:r>
              <a:rPr spc="35" dirty="0"/>
              <a:t>70 </a:t>
            </a:r>
            <a:r>
              <a:rPr dirty="0"/>
              <a:t>individual</a:t>
            </a:r>
            <a:r>
              <a:rPr spc="150" dirty="0"/>
              <a:t> </a:t>
            </a:r>
            <a:r>
              <a:rPr spc="50" dirty="0"/>
              <a:t>investments</a:t>
            </a:r>
            <a:r>
              <a:rPr spc="155" dirty="0"/>
              <a:t> </a:t>
            </a:r>
            <a:r>
              <a:rPr spc="55" dirty="0"/>
              <a:t>ranging</a:t>
            </a:r>
            <a:r>
              <a:rPr spc="155" dirty="0"/>
              <a:t> </a:t>
            </a:r>
            <a:r>
              <a:rPr dirty="0"/>
              <a:t>in</a:t>
            </a:r>
            <a:r>
              <a:rPr spc="155" dirty="0"/>
              <a:t> </a:t>
            </a:r>
            <a:r>
              <a:rPr spc="70" dirty="0"/>
              <a:t>size</a:t>
            </a:r>
            <a:r>
              <a:rPr spc="155" dirty="0"/>
              <a:t> </a:t>
            </a:r>
            <a:r>
              <a:rPr spc="-20" dirty="0"/>
              <a:t>from</a:t>
            </a:r>
          </a:p>
          <a:p>
            <a:pPr marL="356235">
              <a:lnSpc>
                <a:spcPts val="1410"/>
              </a:lnSpc>
            </a:pPr>
            <a:r>
              <a:rPr spc="65" dirty="0"/>
              <a:t>$1</a:t>
            </a:r>
            <a:r>
              <a:rPr spc="130" dirty="0"/>
              <a:t> </a:t>
            </a:r>
            <a:r>
              <a:rPr dirty="0"/>
              <a:t>million</a:t>
            </a:r>
            <a:r>
              <a:rPr spc="130" dirty="0"/>
              <a:t> </a:t>
            </a:r>
            <a:r>
              <a:rPr dirty="0"/>
              <a:t>to</a:t>
            </a:r>
            <a:r>
              <a:rPr spc="130" dirty="0"/>
              <a:t> </a:t>
            </a:r>
            <a:r>
              <a:rPr dirty="0"/>
              <a:t>over</a:t>
            </a:r>
            <a:r>
              <a:rPr spc="135" dirty="0"/>
              <a:t> </a:t>
            </a:r>
            <a:r>
              <a:rPr spc="65" dirty="0"/>
              <a:t>$25</a:t>
            </a:r>
            <a:r>
              <a:rPr spc="130" dirty="0"/>
              <a:t> </a:t>
            </a:r>
            <a:r>
              <a:rPr dirty="0"/>
              <a:t>million</a:t>
            </a:r>
            <a:r>
              <a:rPr spc="130" dirty="0"/>
              <a:t> </a:t>
            </a:r>
            <a:r>
              <a:rPr dirty="0"/>
              <a:t>in</a:t>
            </a:r>
            <a:r>
              <a:rPr spc="135" dirty="0"/>
              <a:t> </a:t>
            </a:r>
            <a:r>
              <a:rPr spc="45" dirty="0"/>
              <a:t>various</a:t>
            </a:r>
          </a:p>
          <a:p>
            <a:pPr marL="356235">
              <a:lnSpc>
                <a:spcPts val="1675"/>
              </a:lnSpc>
            </a:pPr>
            <a:r>
              <a:rPr dirty="0"/>
              <a:t>industry</a:t>
            </a:r>
            <a:r>
              <a:rPr spc="409" dirty="0"/>
              <a:t> </a:t>
            </a:r>
            <a:r>
              <a:rPr spc="55" dirty="0"/>
              <a:t>sectors.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25487" y="1148651"/>
            <a:ext cx="3655695" cy="16306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6235" marR="5080" indent="-344170">
              <a:lnSpc>
                <a:spcPts val="1550"/>
              </a:lnSpc>
              <a:spcBef>
                <a:spcPts val="360"/>
              </a:spcBef>
              <a:buFont typeface="Arial"/>
              <a:buChar char="●"/>
              <a:tabLst>
                <a:tab pos="356235" algn="l"/>
              </a:tabLst>
            </a:pPr>
            <a:r>
              <a:rPr sz="1500" spc="50" dirty="0">
                <a:solidFill>
                  <a:srgbClr val="222222"/>
                </a:solidFill>
                <a:latin typeface="Calibri"/>
                <a:cs typeface="Calibri"/>
              </a:rPr>
              <a:t>Proven</a:t>
            </a:r>
            <a:r>
              <a:rPr sz="1500" spc="15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22222"/>
                </a:solidFill>
                <a:latin typeface="Calibri"/>
                <a:cs typeface="Calibri"/>
              </a:rPr>
              <a:t>network</a:t>
            </a:r>
            <a:r>
              <a:rPr sz="1500" spc="15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22222"/>
                </a:solidFill>
                <a:latin typeface="Calibri"/>
                <a:cs typeface="Calibri"/>
              </a:rPr>
              <a:t>of</a:t>
            </a:r>
            <a:r>
              <a:rPr sz="1500" spc="15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222222"/>
                </a:solidFill>
                <a:latin typeface="Calibri"/>
                <a:cs typeface="Calibri"/>
              </a:rPr>
              <a:t>investors</a:t>
            </a:r>
            <a:r>
              <a:rPr sz="1500" spc="15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500" spc="55" dirty="0">
                <a:solidFill>
                  <a:srgbClr val="222222"/>
                </a:solidFill>
                <a:latin typeface="Calibri"/>
                <a:cs typeface="Calibri"/>
              </a:rPr>
              <a:t>consisting </a:t>
            </a:r>
            <a:r>
              <a:rPr sz="1500" spc="10" dirty="0">
                <a:solidFill>
                  <a:srgbClr val="222222"/>
                </a:solidFill>
                <a:latin typeface="Calibri"/>
                <a:cs typeface="Calibri"/>
              </a:rPr>
              <a:t>predominantly</a:t>
            </a:r>
            <a:r>
              <a:rPr sz="1500" spc="36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22222"/>
                </a:solidFill>
                <a:latin typeface="Calibri"/>
                <a:cs typeface="Calibri"/>
              </a:rPr>
              <a:t>of</a:t>
            </a:r>
            <a:r>
              <a:rPr sz="1500" spc="37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22222"/>
                </a:solidFill>
                <a:latin typeface="Calibri"/>
                <a:cs typeface="Calibri"/>
              </a:rPr>
              <a:t>high-</a:t>
            </a:r>
            <a:r>
              <a:rPr sz="1500" spc="50" dirty="0">
                <a:solidFill>
                  <a:srgbClr val="222222"/>
                </a:solidFill>
                <a:latin typeface="Calibri"/>
                <a:cs typeface="Calibri"/>
              </a:rPr>
              <a:t>net-</a:t>
            </a:r>
            <a:r>
              <a:rPr sz="1500" spc="-20" dirty="0">
                <a:solidFill>
                  <a:srgbClr val="222222"/>
                </a:solidFill>
                <a:latin typeface="Calibri"/>
                <a:cs typeface="Calibri"/>
              </a:rPr>
              <a:t>worth </a:t>
            </a:r>
            <a:r>
              <a:rPr sz="1500" spc="10" dirty="0">
                <a:solidFill>
                  <a:srgbClr val="222222"/>
                </a:solidFill>
                <a:latin typeface="Calibri"/>
                <a:cs typeface="Calibri"/>
              </a:rPr>
              <a:t>individuals,</a:t>
            </a:r>
            <a:r>
              <a:rPr sz="1500" spc="204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22222"/>
                </a:solidFill>
                <a:latin typeface="Calibri"/>
                <a:cs typeface="Calibri"/>
              </a:rPr>
              <a:t>family</a:t>
            </a:r>
            <a:r>
              <a:rPr sz="1500" spc="204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500" spc="85" dirty="0">
                <a:solidFill>
                  <a:srgbClr val="222222"/>
                </a:solidFill>
                <a:latin typeface="Calibri"/>
                <a:cs typeface="Calibri"/>
              </a:rPr>
              <a:t>oﬃces</a:t>
            </a:r>
            <a:r>
              <a:rPr sz="1500" spc="204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500" spc="70" dirty="0">
                <a:solidFill>
                  <a:srgbClr val="222222"/>
                </a:solidFill>
                <a:latin typeface="Calibri"/>
                <a:cs typeface="Calibri"/>
              </a:rPr>
              <a:t>and</a:t>
            </a:r>
            <a:r>
              <a:rPr sz="1500" spc="21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22222"/>
                </a:solidFill>
                <a:latin typeface="Calibri"/>
                <a:cs typeface="Calibri"/>
              </a:rPr>
              <a:t>smaller institutions.</a:t>
            </a:r>
            <a:endParaRPr sz="1500">
              <a:latin typeface="Calibri"/>
              <a:cs typeface="Calibri"/>
            </a:endParaRPr>
          </a:p>
          <a:p>
            <a:pPr marL="356235" marR="188595" indent="-344170">
              <a:lnSpc>
                <a:spcPts val="1550"/>
              </a:lnSpc>
              <a:spcBef>
                <a:spcPts val="1540"/>
              </a:spcBef>
              <a:buFont typeface="Arial"/>
              <a:buChar char="●"/>
              <a:tabLst>
                <a:tab pos="356235" algn="l"/>
              </a:tabLst>
            </a:pPr>
            <a:r>
              <a:rPr sz="1500" spc="65" dirty="0">
                <a:solidFill>
                  <a:srgbClr val="222222"/>
                </a:solidFill>
                <a:latin typeface="Calibri"/>
                <a:cs typeface="Calibri"/>
              </a:rPr>
              <a:t>Financing,</a:t>
            </a:r>
            <a:r>
              <a:rPr sz="1500" spc="10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500" spc="45" dirty="0">
                <a:solidFill>
                  <a:srgbClr val="222222"/>
                </a:solidFill>
                <a:latin typeface="Calibri"/>
                <a:cs typeface="Calibri"/>
              </a:rPr>
              <a:t>corporate</a:t>
            </a:r>
            <a:r>
              <a:rPr sz="1500" spc="10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22222"/>
                </a:solidFill>
                <a:latin typeface="Calibri"/>
                <a:cs typeface="Calibri"/>
              </a:rPr>
              <a:t>restructurings, </a:t>
            </a:r>
            <a:r>
              <a:rPr sz="1500" dirty="0">
                <a:solidFill>
                  <a:srgbClr val="222222"/>
                </a:solidFill>
                <a:latin typeface="Calibri"/>
                <a:cs typeface="Calibri"/>
              </a:rPr>
              <a:t>reverse</a:t>
            </a:r>
            <a:r>
              <a:rPr sz="1500" spc="16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222222"/>
                </a:solidFill>
                <a:latin typeface="Calibri"/>
                <a:cs typeface="Calibri"/>
              </a:rPr>
              <a:t>mergers,</a:t>
            </a:r>
            <a:r>
              <a:rPr sz="1500" spc="16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222222"/>
                </a:solidFill>
                <a:latin typeface="Calibri"/>
                <a:cs typeface="Calibri"/>
              </a:rPr>
              <a:t>along</a:t>
            </a:r>
            <a:r>
              <a:rPr sz="1500" spc="16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22222"/>
                </a:solidFill>
                <a:latin typeface="Calibri"/>
                <a:cs typeface="Calibri"/>
              </a:rPr>
              <a:t>with</a:t>
            </a:r>
            <a:r>
              <a:rPr sz="1500" spc="17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22222"/>
                </a:solidFill>
                <a:latin typeface="Calibri"/>
                <a:cs typeface="Calibri"/>
              </a:rPr>
              <a:t>National </a:t>
            </a:r>
            <a:r>
              <a:rPr sz="1500" spc="100" dirty="0">
                <a:solidFill>
                  <a:srgbClr val="222222"/>
                </a:solidFill>
                <a:latin typeface="Calibri"/>
                <a:cs typeface="Calibri"/>
              </a:rPr>
              <a:t>Exchange</a:t>
            </a:r>
            <a:r>
              <a:rPr sz="1500" spc="8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22222"/>
                </a:solidFill>
                <a:latin typeface="Calibri"/>
                <a:cs typeface="Calibri"/>
              </a:rPr>
              <a:t>uplists.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887094"/>
            <a:chOff x="0" y="0"/>
            <a:chExt cx="9144000" cy="887094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887094"/>
            </a:xfrm>
            <a:custGeom>
              <a:avLst/>
              <a:gdLst/>
              <a:ahLst/>
              <a:cxnLst/>
              <a:rect l="l" t="t" r="r" b="b"/>
              <a:pathLst>
                <a:path w="9144000" h="887094">
                  <a:moveTo>
                    <a:pt x="0" y="0"/>
                  </a:moveTo>
                  <a:lnTo>
                    <a:pt x="9143999" y="0"/>
                  </a:lnTo>
                  <a:lnTo>
                    <a:pt x="9143999" y="886949"/>
                  </a:lnTo>
                  <a:lnTo>
                    <a:pt x="0" y="886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1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886949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3999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40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13574" y="3438724"/>
            <a:ext cx="3971925" cy="1704975"/>
          </a:xfrm>
          <a:prstGeom prst="rect">
            <a:avLst/>
          </a:prstGeom>
          <a:solidFill>
            <a:srgbClr val="3D85C6">
              <a:alpha val="63179"/>
            </a:srgbClr>
          </a:solidFill>
        </p:spPr>
        <p:txBody>
          <a:bodyPr vert="horz" wrap="square" lIns="0" tIns="163195" rIns="0" bIns="0" rtlCol="0">
            <a:spAutoFit/>
          </a:bodyPr>
          <a:lstStyle/>
          <a:p>
            <a:pPr marL="381635" marR="378460">
              <a:lnSpc>
                <a:spcPct val="100000"/>
              </a:lnSpc>
              <a:spcBef>
                <a:spcPts val="1285"/>
              </a:spcBef>
            </a:pPr>
            <a:r>
              <a:rPr sz="1500" b="1" i="1" spc="1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500" b="1" i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90" dirty="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sz="1500" b="1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90" dirty="0">
                <a:solidFill>
                  <a:srgbClr val="FFFFFF"/>
                </a:solidFill>
                <a:latin typeface="Calibri"/>
                <a:cs typeface="Calibri"/>
              </a:rPr>
              <a:t>thinks</a:t>
            </a:r>
            <a:r>
              <a:rPr sz="1500" b="1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100" dirty="0">
                <a:solidFill>
                  <a:srgbClr val="FFFFFF"/>
                </a:solidFill>
                <a:latin typeface="Calibri"/>
                <a:cs typeface="Calibri"/>
              </a:rPr>
              <a:t>outside</a:t>
            </a:r>
            <a:r>
              <a:rPr sz="1500" b="1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7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500" b="1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8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500" b="1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70" dirty="0">
                <a:solidFill>
                  <a:srgbClr val="FFFFFF"/>
                </a:solidFill>
                <a:latin typeface="Calibri"/>
                <a:cs typeface="Calibri"/>
              </a:rPr>
              <a:t>box </a:t>
            </a:r>
            <a:r>
              <a:rPr sz="1500" b="1" i="1" spc="10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00" b="1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100" dirty="0">
                <a:solidFill>
                  <a:srgbClr val="FFFFFF"/>
                </a:solidFill>
                <a:latin typeface="Calibri"/>
                <a:cs typeface="Calibri"/>
              </a:rPr>
              <a:t>provides</a:t>
            </a:r>
            <a:r>
              <a:rPr sz="1500" b="1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8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500" b="1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70" dirty="0">
                <a:solidFill>
                  <a:srgbClr val="FFFFFF"/>
                </a:solidFill>
                <a:latin typeface="Calibri"/>
                <a:cs typeface="Calibri"/>
              </a:rPr>
              <a:t>all-</a:t>
            </a:r>
            <a:r>
              <a:rPr sz="1500" b="1" i="1" spc="75" dirty="0">
                <a:solidFill>
                  <a:srgbClr val="FFFFFF"/>
                </a:solidFill>
                <a:latin typeface="Calibri"/>
                <a:cs typeface="Calibri"/>
              </a:rPr>
              <a:t>inclusive </a:t>
            </a:r>
            <a:r>
              <a:rPr sz="1500" b="1" i="1" spc="105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r>
              <a:rPr sz="1500" b="1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6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00" b="1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10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500" b="1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110" dirty="0">
                <a:solidFill>
                  <a:srgbClr val="FFFFFF"/>
                </a:solidFill>
                <a:latin typeface="Calibri"/>
                <a:cs typeface="Calibri"/>
              </a:rPr>
              <a:t>sure</a:t>
            </a:r>
            <a:r>
              <a:rPr sz="1500" b="1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8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500" b="1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70" dirty="0">
                <a:solidFill>
                  <a:srgbClr val="FFFFFF"/>
                </a:solidFill>
                <a:latin typeface="Calibri"/>
                <a:cs typeface="Calibri"/>
              </a:rPr>
              <a:t>story </a:t>
            </a:r>
            <a:r>
              <a:rPr sz="1500" b="1" i="1" spc="10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500" b="1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65" dirty="0">
                <a:solidFill>
                  <a:srgbClr val="FFFFFF"/>
                </a:solidFill>
                <a:latin typeface="Calibri"/>
                <a:cs typeface="Calibri"/>
              </a:rPr>
              <a:t>told</a:t>
            </a:r>
            <a:r>
              <a:rPr sz="1500" b="1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12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500" b="1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95" dirty="0">
                <a:solidFill>
                  <a:srgbClr val="FFFFFF"/>
                </a:solidFill>
                <a:latin typeface="Calibri"/>
                <a:cs typeface="Calibri"/>
              </a:rPr>
              <a:t>accurately</a:t>
            </a:r>
            <a:r>
              <a:rPr sz="1500" b="1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12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500" b="1" i="1" spc="85" dirty="0">
                <a:solidFill>
                  <a:srgbClr val="FFFFFF"/>
                </a:solidFill>
                <a:latin typeface="Calibri"/>
                <a:cs typeface="Calibri"/>
              </a:rPr>
              <a:t> possible; </a:t>
            </a:r>
            <a:r>
              <a:rPr sz="1500" b="1" i="1" spc="100" dirty="0">
                <a:solidFill>
                  <a:srgbClr val="FFFFFF"/>
                </a:solidFill>
                <a:latin typeface="Calibri"/>
                <a:cs typeface="Calibri"/>
              </a:rPr>
              <a:t>representing</a:t>
            </a:r>
            <a:r>
              <a:rPr sz="1500" b="1" i="1" spc="80" dirty="0">
                <a:solidFill>
                  <a:srgbClr val="FFFFFF"/>
                </a:solidFill>
                <a:latin typeface="Calibri"/>
                <a:cs typeface="Calibri"/>
              </a:rPr>
              <a:t> your</a:t>
            </a:r>
            <a:r>
              <a:rPr sz="1500" b="1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13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500" b="1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12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500" b="1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55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500" b="1" i="1" spc="95" dirty="0">
                <a:solidFill>
                  <a:srgbClr val="FFFFFF"/>
                </a:solidFill>
                <a:latin typeface="Calibri"/>
                <a:cs typeface="Calibri"/>
              </a:rPr>
              <a:t>extension</a:t>
            </a:r>
            <a:r>
              <a:rPr sz="1500" b="1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7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500" b="1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85" dirty="0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sz="1500" b="1" i="1" spc="55" dirty="0">
                <a:solidFill>
                  <a:srgbClr val="FFFFFF"/>
                </a:solidFill>
                <a:latin typeface="Calibri"/>
                <a:cs typeface="Calibri"/>
              </a:rPr>
              <a:t>own.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5" dirty="0"/>
              <a:t>Our</a:t>
            </a:r>
            <a:r>
              <a:rPr spc="165" dirty="0"/>
              <a:t> </a:t>
            </a:r>
            <a:r>
              <a:rPr spc="170" dirty="0"/>
              <a:t>Team</a:t>
            </a:r>
          </a:p>
        </p:txBody>
      </p:sp>
      <p:pic>
        <p:nvPicPr>
          <p:cNvPr id="10" name="Picture 9" descr="A logo with a triangle and sun&#10;&#10;Description automatically generated">
            <a:extLst>
              <a:ext uri="{FF2B5EF4-FFF2-40B4-BE49-F238E27FC236}">
                <a16:creationId xmlns:a16="http://schemas.microsoft.com/office/drawing/2014/main" id="{A0971427-96B6-B53E-62CF-895CB0F0F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38822"/>
            <a:ext cx="892026" cy="8920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51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4762"/>
            <a:ext cx="9144000" cy="5153025"/>
            <a:chOff x="0" y="-4762"/>
            <a:chExt cx="9144000" cy="5153025"/>
          </a:xfrm>
          <a:solidFill>
            <a:srgbClr val="FEF9E5"/>
          </a:solidFill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6699" y="0"/>
              <a:ext cx="2887300" cy="5143500"/>
            </a:xfrm>
            <a:prstGeom prst="rect">
              <a:avLst/>
            </a:prstGeom>
            <a:grpFill/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6257290" cy="5143500"/>
            </a:xfrm>
            <a:custGeom>
              <a:avLst/>
              <a:gdLst/>
              <a:ahLst/>
              <a:cxnLst/>
              <a:rect l="l" t="t" r="r" b="b"/>
              <a:pathLst>
                <a:path w="6257290" h="5143500">
                  <a:moveTo>
                    <a:pt x="0" y="0"/>
                  </a:moveTo>
                  <a:lnTo>
                    <a:pt x="6256699" y="0"/>
                  </a:lnTo>
                  <a:lnTo>
                    <a:pt x="6256699" y="5143499"/>
                  </a:lnTo>
                  <a:lnTo>
                    <a:pt x="0" y="514349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6699" y="0"/>
              <a:ext cx="0" cy="5143500"/>
            </a:xfrm>
            <a:custGeom>
              <a:avLst/>
              <a:gdLst/>
              <a:ahLst/>
              <a:cxnLst/>
              <a:rect l="l" t="t" r="r" b="b"/>
              <a:pathLst>
                <a:path h="5143500">
                  <a:moveTo>
                    <a:pt x="0" y="0"/>
                  </a:moveTo>
                  <a:lnTo>
                    <a:pt x="0" y="5143499"/>
                  </a:lnTo>
                </a:path>
              </a:pathLst>
            </a:custGeom>
            <a:grpFill/>
            <a:ln w="9524">
              <a:solidFill>
                <a:srgbClr val="0040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9962" y="221239"/>
            <a:ext cx="5619115" cy="4145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265430" indent="-344170">
              <a:lnSpc>
                <a:spcPct val="106000"/>
              </a:lnSpc>
              <a:spcBef>
                <a:spcPts val="100"/>
              </a:spcBef>
              <a:buFont typeface="Arial"/>
              <a:buChar char="●"/>
              <a:tabLst>
                <a:tab pos="356235" algn="l"/>
              </a:tabLst>
            </a:pPr>
            <a:r>
              <a:rPr sz="1500" spc="70" dirty="0">
                <a:latin typeface="Calibri"/>
                <a:cs typeface="Calibri"/>
              </a:rPr>
              <a:t>Bachelors:</a:t>
            </a:r>
            <a:r>
              <a:rPr sz="1500" spc="20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Petroleum</a:t>
            </a:r>
            <a:r>
              <a:rPr sz="1500" spc="210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Engineering,</a:t>
            </a:r>
            <a:r>
              <a:rPr sz="1500" spc="2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Political</a:t>
            </a:r>
            <a:r>
              <a:rPr sz="1500" spc="210" dirty="0">
                <a:latin typeface="Calibri"/>
                <a:cs typeface="Calibri"/>
              </a:rPr>
              <a:t> </a:t>
            </a:r>
            <a:r>
              <a:rPr sz="1500" spc="95" dirty="0">
                <a:latin typeface="Calibri"/>
                <a:cs typeface="Calibri"/>
              </a:rPr>
              <a:t>Science,</a:t>
            </a:r>
            <a:r>
              <a:rPr sz="1500" spc="210" dirty="0">
                <a:latin typeface="Calibri"/>
                <a:cs typeface="Calibri"/>
              </a:rPr>
              <a:t> </a:t>
            </a:r>
            <a:r>
              <a:rPr sz="1500" spc="80" dirty="0">
                <a:latin typeface="Calibri"/>
                <a:cs typeface="Calibri"/>
              </a:rPr>
              <a:t>Cyber </a:t>
            </a:r>
            <a:r>
              <a:rPr sz="1500" spc="65" dirty="0">
                <a:latin typeface="Calibri"/>
                <a:cs typeface="Calibri"/>
              </a:rPr>
              <a:t>Security</a:t>
            </a:r>
            <a:r>
              <a:rPr sz="1500" spc="204" dirty="0">
                <a:latin typeface="Calibri"/>
                <a:cs typeface="Calibri"/>
              </a:rPr>
              <a:t> </a:t>
            </a:r>
            <a:r>
              <a:rPr sz="1500" spc="70" dirty="0">
                <a:latin typeface="Calibri"/>
                <a:cs typeface="Calibri"/>
              </a:rPr>
              <a:t>and</a:t>
            </a:r>
            <a:r>
              <a:rPr sz="1500" spc="2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Criminal</a:t>
            </a:r>
            <a:r>
              <a:rPr sz="1500" spc="210" dirty="0">
                <a:latin typeface="Calibri"/>
                <a:cs typeface="Calibri"/>
              </a:rPr>
              <a:t> </a:t>
            </a:r>
            <a:r>
              <a:rPr sz="1500" spc="75" dirty="0">
                <a:latin typeface="Calibri"/>
                <a:cs typeface="Calibri"/>
              </a:rPr>
              <a:t>Justice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0"/>
              </a:spcBef>
              <a:buFont typeface="Arial"/>
              <a:buChar char="●"/>
            </a:pPr>
            <a:endParaRPr sz="1500">
              <a:latin typeface="Calibri"/>
              <a:cs typeface="Calibri"/>
            </a:endParaRPr>
          </a:p>
          <a:p>
            <a:pPr marL="356235" indent="-343535">
              <a:lnSpc>
                <a:spcPct val="100000"/>
              </a:lnSpc>
              <a:spcBef>
                <a:spcPts val="5"/>
              </a:spcBef>
              <a:buFont typeface="Arial"/>
              <a:buChar char="●"/>
              <a:tabLst>
                <a:tab pos="356235" algn="l"/>
              </a:tabLst>
            </a:pPr>
            <a:r>
              <a:rPr sz="1500" spc="50" dirty="0">
                <a:latin typeface="Calibri"/>
                <a:cs typeface="Calibri"/>
              </a:rPr>
              <a:t>Masters:</a:t>
            </a:r>
            <a:r>
              <a:rPr sz="1500" spc="110" dirty="0">
                <a:latin typeface="Calibri"/>
                <a:cs typeface="Calibri"/>
              </a:rPr>
              <a:t> </a:t>
            </a:r>
            <a:r>
              <a:rPr sz="1500" spc="65" dirty="0">
                <a:latin typeface="Calibri"/>
                <a:cs typeface="Calibri"/>
              </a:rPr>
              <a:t>Data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60" dirty="0">
                <a:latin typeface="Calibri"/>
                <a:cs typeface="Calibri"/>
              </a:rPr>
              <a:t>Analytics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&amp;</a:t>
            </a:r>
            <a:r>
              <a:rPr sz="1500" spc="110" dirty="0">
                <a:latin typeface="Calibri"/>
                <a:cs typeface="Calibri"/>
              </a:rPr>
              <a:t> </a:t>
            </a:r>
            <a:r>
              <a:rPr sz="1500" spc="95" dirty="0">
                <a:latin typeface="Calibri"/>
                <a:cs typeface="Calibri"/>
              </a:rPr>
              <a:t>Business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Administration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in</a:t>
            </a:r>
            <a:r>
              <a:rPr sz="1500" spc="110" dirty="0">
                <a:latin typeface="Calibri"/>
                <a:cs typeface="Calibri"/>
              </a:rPr>
              <a:t> </a:t>
            </a:r>
            <a:r>
              <a:rPr sz="1500" spc="65" dirty="0">
                <a:latin typeface="Calibri"/>
                <a:cs typeface="Calibri"/>
              </a:rPr>
              <a:t>Finance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●"/>
            </a:pPr>
            <a:endParaRPr sz="1500">
              <a:latin typeface="Calibri"/>
              <a:cs typeface="Calibri"/>
            </a:endParaRPr>
          </a:p>
          <a:p>
            <a:pPr marL="356235" marR="62865" indent="-344170">
              <a:lnSpc>
                <a:spcPct val="106000"/>
              </a:lnSpc>
              <a:buFont typeface="Arial"/>
              <a:buChar char="●"/>
              <a:tabLst>
                <a:tab pos="356235" algn="l"/>
              </a:tabLst>
            </a:pPr>
            <a:r>
              <a:rPr sz="1500" spc="45" dirty="0">
                <a:latin typeface="Calibri"/>
                <a:cs typeface="Calibri"/>
              </a:rPr>
              <a:t>Industry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60" dirty="0">
                <a:latin typeface="Calibri"/>
                <a:cs typeface="Calibri"/>
              </a:rPr>
              <a:t>knowledge</a:t>
            </a:r>
            <a:r>
              <a:rPr sz="1500" spc="1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125" dirty="0">
                <a:latin typeface="Calibri"/>
                <a:cs typeface="Calibri"/>
              </a:rPr>
              <a:t> </a:t>
            </a:r>
            <a:r>
              <a:rPr sz="1500" spc="75" dirty="0">
                <a:latin typeface="Calibri"/>
                <a:cs typeface="Calibri"/>
              </a:rPr>
              <a:t>Amazon</a:t>
            </a:r>
            <a:r>
              <a:rPr sz="1500" spc="1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Web</a:t>
            </a:r>
            <a:r>
              <a:rPr sz="1500" spc="125" dirty="0">
                <a:latin typeface="Calibri"/>
                <a:cs typeface="Calibri"/>
              </a:rPr>
              <a:t> </a:t>
            </a:r>
            <a:r>
              <a:rPr sz="1500" spc="85" dirty="0">
                <a:latin typeface="Calibri"/>
                <a:cs typeface="Calibri"/>
              </a:rPr>
              <a:t>Services,</a:t>
            </a:r>
            <a:r>
              <a:rPr sz="1500" spc="1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Military,</a:t>
            </a:r>
            <a:r>
              <a:rPr sz="1500" spc="125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O&amp;G, </a:t>
            </a:r>
            <a:r>
              <a:rPr sz="1500" spc="20" dirty="0">
                <a:latin typeface="Calibri"/>
                <a:cs typeface="Calibri"/>
              </a:rPr>
              <a:t>Manufacturing,</a:t>
            </a:r>
            <a:r>
              <a:rPr sz="1500" spc="190" dirty="0">
                <a:latin typeface="Calibri"/>
                <a:cs typeface="Calibri"/>
              </a:rPr>
              <a:t> </a:t>
            </a:r>
            <a:r>
              <a:rPr sz="1500" spc="80" dirty="0">
                <a:latin typeface="Calibri"/>
                <a:cs typeface="Calibri"/>
              </a:rPr>
              <a:t>Banking,</a:t>
            </a:r>
            <a:r>
              <a:rPr sz="1500" spc="195" dirty="0">
                <a:latin typeface="Calibri"/>
                <a:cs typeface="Calibri"/>
              </a:rPr>
              <a:t> </a:t>
            </a:r>
            <a:r>
              <a:rPr sz="1500" spc="55" dirty="0">
                <a:latin typeface="Calibri"/>
                <a:cs typeface="Calibri"/>
              </a:rPr>
              <a:t>Insurance,</a:t>
            </a:r>
            <a:r>
              <a:rPr sz="1500" spc="195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Marketing,</a:t>
            </a:r>
            <a:r>
              <a:rPr sz="1500" spc="195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Computer </a:t>
            </a:r>
            <a:r>
              <a:rPr sz="1500" spc="55" dirty="0">
                <a:latin typeface="Calibri"/>
                <a:cs typeface="Calibri"/>
              </a:rPr>
              <a:t>Programming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&amp;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Analytics,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spc="65" dirty="0">
                <a:latin typeface="Calibri"/>
                <a:cs typeface="Calibri"/>
              </a:rPr>
              <a:t>Bankruptcy,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Medical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spc="70" dirty="0">
                <a:latin typeface="Calibri"/>
                <a:cs typeface="Calibri"/>
              </a:rPr>
              <a:t>and</a:t>
            </a:r>
            <a:r>
              <a:rPr sz="1500" spc="85" dirty="0">
                <a:latin typeface="Calibri"/>
                <a:cs typeface="Calibri"/>
              </a:rPr>
              <a:t> Business </a:t>
            </a:r>
            <a:r>
              <a:rPr sz="1500" spc="-10" dirty="0">
                <a:latin typeface="Calibri"/>
                <a:cs typeface="Calibri"/>
              </a:rPr>
              <a:t>entrepreneur.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●"/>
            </a:pPr>
            <a:endParaRPr sz="1500">
              <a:latin typeface="Calibri"/>
              <a:cs typeface="Calibri"/>
            </a:endParaRPr>
          </a:p>
          <a:p>
            <a:pPr marL="356235" marR="5080" indent="-344170">
              <a:lnSpc>
                <a:spcPct val="106000"/>
              </a:lnSpc>
              <a:buFont typeface="Arial"/>
              <a:buChar char="●"/>
              <a:tabLst>
                <a:tab pos="356235" algn="l"/>
              </a:tabLst>
            </a:pPr>
            <a:r>
              <a:rPr sz="1500" spc="65" dirty="0">
                <a:latin typeface="Calibri"/>
                <a:cs typeface="Calibri"/>
              </a:rPr>
              <a:t>19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70" dirty="0">
                <a:latin typeface="Calibri"/>
                <a:cs typeface="Calibri"/>
              </a:rPr>
              <a:t>years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computer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programming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including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35" dirty="0">
                <a:latin typeface="Calibri"/>
                <a:cs typeface="Calibri"/>
              </a:rPr>
              <a:t>extensive </a:t>
            </a:r>
            <a:r>
              <a:rPr sz="1500" spc="60" dirty="0">
                <a:latin typeface="Calibri"/>
                <a:cs typeface="Calibri"/>
              </a:rPr>
              <a:t>knowledge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130" dirty="0">
                <a:latin typeface="Calibri"/>
                <a:cs typeface="Calibri"/>
              </a:rPr>
              <a:t>C#,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spc="85" dirty="0">
                <a:latin typeface="Calibri"/>
                <a:cs typeface="Calibri"/>
              </a:rPr>
              <a:t>JavaScript,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55" dirty="0">
                <a:latin typeface="Calibri"/>
                <a:cs typeface="Calibri"/>
              </a:rPr>
              <a:t>Python,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110" dirty="0">
                <a:latin typeface="Calibri"/>
                <a:cs typeface="Calibri"/>
              </a:rPr>
              <a:t>Java,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spc="155" dirty="0">
                <a:latin typeface="Calibri"/>
                <a:cs typeface="Calibri"/>
              </a:rPr>
              <a:t>SQL,</a:t>
            </a:r>
            <a:r>
              <a:rPr sz="1500" spc="95" dirty="0">
                <a:latin typeface="Calibri"/>
                <a:cs typeface="Calibri"/>
              </a:rPr>
              <a:t> HTML, </a:t>
            </a:r>
            <a:r>
              <a:rPr sz="1500" spc="140" dirty="0">
                <a:latin typeface="Calibri"/>
                <a:cs typeface="Calibri"/>
              </a:rPr>
              <a:t>PHP </a:t>
            </a:r>
            <a:r>
              <a:rPr sz="1500" spc="70" dirty="0">
                <a:latin typeface="Calibri"/>
                <a:cs typeface="Calibri"/>
              </a:rPr>
              <a:t>and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130" dirty="0">
                <a:latin typeface="Calibri"/>
                <a:cs typeface="Calibri"/>
              </a:rPr>
              <a:t>AWS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70" dirty="0">
                <a:latin typeface="Calibri"/>
                <a:cs typeface="Calibri"/>
              </a:rPr>
              <a:t>and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its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75" dirty="0">
                <a:latin typeface="Calibri"/>
                <a:cs typeface="Calibri"/>
              </a:rPr>
              <a:t>components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100" dirty="0">
                <a:latin typeface="Calibri"/>
                <a:cs typeface="Calibri"/>
              </a:rPr>
              <a:t>such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120" dirty="0">
                <a:latin typeface="Calibri"/>
                <a:cs typeface="Calibri"/>
              </a:rPr>
              <a:t>as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145" dirty="0">
                <a:latin typeface="Calibri"/>
                <a:cs typeface="Calibri"/>
              </a:rPr>
              <a:t>VPCs,</a:t>
            </a:r>
            <a:r>
              <a:rPr sz="1500" spc="95" dirty="0">
                <a:latin typeface="Calibri"/>
                <a:cs typeface="Calibri"/>
              </a:rPr>
              <a:t> Lambda </a:t>
            </a:r>
            <a:r>
              <a:rPr sz="1500" spc="10" dirty="0">
                <a:latin typeface="Calibri"/>
                <a:cs typeface="Calibri"/>
              </a:rPr>
              <a:t>functions,</a:t>
            </a:r>
            <a:r>
              <a:rPr sz="1500" spc="17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IAM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roles,</a:t>
            </a:r>
            <a:r>
              <a:rPr sz="1500" spc="175" dirty="0">
                <a:latin typeface="Calibri"/>
                <a:cs typeface="Calibri"/>
              </a:rPr>
              <a:t> </a:t>
            </a:r>
            <a:r>
              <a:rPr sz="1500" spc="95" dirty="0">
                <a:latin typeface="Calibri"/>
                <a:cs typeface="Calibri"/>
              </a:rPr>
              <a:t>HashiCorp's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Terraform,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spc="114" dirty="0">
                <a:latin typeface="Calibri"/>
                <a:cs typeface="Calibri"/>
              </a:rPr>
              <a:t>APIs</a:t>
            </a:r>
            <a:r>
              <a:rPr sz="1500" spc="175" dirty="0">
                <a:latin typeface="Calibri"/>
                <a:cs typeface="Calibri"/>
              </a:rPr>
              <a:t> </a:t>
            </a:r>
            <a:r>
              <a:rPr sz="1500" spc="70" dirty="0">
                <a:latin typeface="Calibri"/>
                <a:cs typeface="Calibri"/>
              </a:rPr>
              <a:t>and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more.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●"/>
            </a:pPr>
            <a:endParaRPr sz="1500">
              <a:latin typeface="Calibri"/>
              <a:cs typeface="Calibri"/>
            </a:endParaRPr>
          </a:p>
          <a:p>
            <a:pPr marL="356235" marR="148590" indent="-344170">
              <a:lnSpc>
                <a:spcPct val="106000"/>
              </a:lnSpc>
              <a:buFont typeface="Arial"/>
              <a:buChar char="●"/>
              <a:tabLst>
                <a:tab pos="356235" algn="l"/>
              </a:tabLst>
            </a:pPr>
            <a:r>
              <a:rPr sz="1500" spc="65" dirty="0">
                <a:latin typeface="Calibri"/>
                <a:cs typeface="Calibri"/>
              </a:rPr>
              <a:t>10</a:t>
            </a:r>
            <a:r>
              <a:rPr sz="1500" spc="160" dirty="0">
                <a:latin typeface="Calibri"/>
                <a:cs typeface="Calibri"/>
              </a:rPr>
              <a:t> </a:t>
            </a:r>
            <a:r>
              <a:rPr sz="1500" spc="70" dirty="0">
                <a:latin typeface="Calibri"/>
                <a:cs typeface="Calibri"/>
              </a:rPr>
              <a:t>years</a:t>
            </a:r>
            <a:r>
              <a:rPr sz="1500" spc="16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of</a:t>
            </a:r>
            <a:r>
              <a:rPr sz="1500" spc="160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experience</a:t>
            </a:r>
            <a:r>
              <a:rPr sz="1500" spc="16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in</a:t>
            </a:r>
            <a:r>
              <a:rPr sz="1500" spc="16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petroleum</a:t>
            </a:r>
            <a:r>
              <a:rPr sz="1500" spc="16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production</a:t>
            </a:r>
            <a:r>
              <a:rPr sz="1500" spc="16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engineering. </a:t>
            </a:r>
            <a:r>
              <a:rPr sz="1500" spc="10" dirty="0">
                <a:latin typeface="Calibri"/>
                <a:cs typeface="Calibri"/>
              </a:rPr>
              <a:t>Ability</a:t>
            </a:r>
            <a:r>
              <a:rPr sz="1500" spc="16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to</a:t>
            </a:r>
            <a:r>
              <a:rPr sz="1500" spc="165" dirty="0">
                <a:latin typeface="Calibri"/>
                <a:cs typeface="Calibri"/>
              </a:rPr>
              <a:t> </a:t>
            </a:r>
            <a:r>
              <a:rPr sz="1500" spc="60" dirty="0">
                <a:latin typeface="Calibri"/>
                <a:cs typeface="Calibri"/>
              </a:rPr>
              <a:t>digest</a:t>
            </a:r>
            <a:r>
              <a:rPr sz="1500" spc="16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technical</a:t>
            </a:r>
            <a:r>
              <a:rPr sz="1500" spc="170" dirty="0">
                <a:latin typeface="Calibri"/>
                <a:cs typeface="Calibri"/>
              </a:rPr>
              <a:t> </a:t>
            </a:r>
            <a:r>
              <a:rPr sz="1500" spc="55" dirty="0">
                <a:latin typeface="Calibri"/>
                <a:cs typeface="Calibri"/>
              </a:rPr>
              <a:t>data</a:t>
            </a:r>
            <a:r>
              <a:rPr sz="1500" spc="16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into</a:t>
            </a:r>
            <a:r>
              <a:rPr sz="1500" spc="16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market</a:t>
            </a:r>
            <a:r>
              <a:rPr sz="1500" spc="165" dirty="0">
                <a:latin typeface="Calibri"/>
                <a:cs typeface="Calibri"/>
              </a:rPr>
              <a:t> </a:t>
            </a:r>
            <a:r>
              <a:rPr sz="1500" spc="40" dirty="0">
                <a:latin typeface="Calibri"/>
                <a:cs typeface="Calibri"/>
              </a:rPr>
              <a:t>data.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9" name="Picture 8" descr="A logo with a triangle and sun&#10;&#10;Description automatically generated">
            <a:extLst>
              <a:ext uri="{FF2B5EF4-FFF2-40B4-BE49-F238E27FC236}">
                <a16:creationId xmlns:a16="http://schemas.microsoft.com/office/drawing/2014/main" id="{702FE1B7-30E9-0CE6-A098-6751E9932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38822"/>
            <a:ext cx="892026" cy="8920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logo with a triangle and sun&#10;&#10;Description automatically generated">
            <a:extLst>
              <a:ext uri="{FF2B5EF4-FFF2-40B4-BE49-F238E27FC236}">
                <a16:creationId xmlns:a16="http://schemas.microsoft.com/office/drawing/2014/main" id="{6C9A45FD-DBE4-7D74-C96E-861D69442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38822"/>
            <a:ext cx="892026" cy="892026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627387" y="1075237"/>
            <a:ext cx="8227195" cy="3355684"/>
            <a:chOff x="627387" y="1075237"/>
            <a:chExt cx="8227195" cy="3355684"/>
          </a:xfrm>
          <a:solidFill>
            <a:srgbClr val="FEF9E5"/>
          </a:solidFill>
        </p:grpSpPr>
        <p:sp>
          <p:nvSpPr>
            <p:cNvPr id="5" name="object 5"/>
            <p:cNvSpPr/>
            <p:nvPr/>
          </p:nvSpPr>
          <p:spPr>
            <a:xfrm>
              <a:off x="627387" y="1075237"/>
              <a:ext cx="3858895" cy="639445"/>
            </a:xfrm>
            <a:custGeom>
              <a:avLst/>
              <a:gdLst/>
              <a:ahLst/>
              <a:cxnLst/>
              <a:rect l="l" t="t" r="r" b="b"/>
              <a:pathLst>
                <a:path w="3858895" h="639444">
                  <a:moveTo>
                    <a:pt x="3858299" y="639299"/>
                  </a:moveTo>
                  <a:lnTo>
                    <a:pt x="0" y="639299"/>
                  </a:lnTo>
                  <a:lnTo>
                    <a:pt x="0" y="0"/>
                  </a:lnTo>
                  <a:lnTo>
                    <a:pt x="3858299" y="0"/>
                  </a:lnTo>
                  <a:lnTo>
                    <a:pt x="3858299" y="6392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7387" y="1075237"/>
              <a:ext cx="3858895" cy="639445"/>
            </a:xfrm>
            <a:custGeom>
              <a:avLst/>
              <a:gdLst/>
              <a:ahLst/>
              <a:cxnLst/>
              <a:rect l="l" t="t" r="r" b="b"/>
              <a:pathLst>
                <a:path w="3858895" h="639444">
                  <a:moveTo>
                    <a:pt x="0" y="0"/>
                  </a:moveTo>
                  <a:lnTo>
                    <a:pt x="3858299" y="0"/>
                  </a:lnTo>
                  <a:lnTo>
                    <a:pt x="3858299" y="639299"/>
                  </a:lnTo>
                  <a:lnTo>
                    <a:pt x="0" y="6392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4">
              <a:solidFill>
                <a:srgbClr val="0040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95687" y="1075237"/>
              <a:ext cx="3858895" cy="639445"/>
            </a:xfrm>
            <a:custGeom>
              <a:avLst/>
              <a:gdLst/>
              <a:ahLst/>
              <a:cxnLst/>
              <a:rect l="l" t="t" r="r" b="b"/>
              <a:pathLst>
                <a:path w="3858895" h="639444">
                  <a:moveTo>
                    <a:pt x="3858299" y="639299"/>
                  </a:moveTo>
                  <a:lnTo>
                    <a:pt x="0" y="639299"/>
                  </a:lnTo>
                  <a:lnTo>
                    <a:pt x="0" y="0"/>
                  </a:lnTo>
                  <a:lnTo>
                    <a:pt x="3858299" y="0"/>
                  </a:lnTo>
                  <a:lnTo>
                    <a:pt x="3858299" y="6392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95687" y="1075237"/>
              <a:ext cx="3858895" cy="639445"/>
            </a:xfrm>
            <a:custGeom>
              <a:avLst/>
              <a:gdLst/>
              <a:ahLst/>
              <a:cxnLst/>
              <a:rect l="l" t="t" r="r" b="b"/>
              <a:pathLst>
                <a:path w="3858895" h="639444">
                  <a:moveTo>
                    <a:pt x="0" y="0"/>
                  </a:moveTo>
                  <a:lnTo>
                    <a:pt x="3858299" y="0"/>
                  </a:lnTo>
                  <a:lnTo>
                    <a:pt x="3858299" y="639299"/>
                  </a:lnTo>
                  <a:lnTo>
                    <a:pt x="0" y="6392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4">
              <a:solidFill>
                <a:srgbClr val="0040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7387" y="1889112"/>
              <a:ext cx="3858895" cy="639445"/>
            </a:xfrm>
            <a:custGeom>
              <a:avLst/>
              <a:gdLst/>
              <a:ahLst/>
              <a:cxnLst/>
              <a:rect l="l" t="t" r="r" b="b"/>
              <a:pathLst>
                <a:path w="3858895" h="639444">
                  <a:moveTo>
                    <a:pt x="3858299" y="639299"/>
                  </a:moveTo>
                  <a:lnTo>
                    <a:pt x="0" y="639299"/>
                  </a:lnTo>
                  <a:lnTo>
                    <a:pt x="0" y="0"/>
                  </a:lnTo>
                  <a:lnTo>
                    <a:pt x="3858299" y="0"/>
                  </a:lnTo>
                  <a:lnTo>
                    <a:pt x="3858299" y="6392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7387" y="1889112"/>
              <a:ext cx="3858895" cy="639445"/>
            </a:xfrm>
            <a:custGeom>
              <a:avLst/>
              <a:gdLst/>
              <a:ahLst/>
              <a:cxnLst/>
              <a:rect l="l" t="t" r="r" b="b"/>
              <a:pathLst>
                <a:path w="3858895" h="639444">
                  <a:moveTo>
                    <a:pt x="0" y="0"/>
                  </a:moveTo>
                  <a:lnTo>
                    <a:pt x="3858299" y="0"/>
                  </a:lnTo>
                  <a:lnTo>
                    <a:pt x="3858299" y="639299"/>
                  </a:lnTo>
                  <a:lnTo>
                    <a:pt x="0" y="6392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4">
              <a:solidFill>
                <a:srgbClr val="0040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95687" y="1889112"/>
              <a:ext cx="3858895" cy="639445"/>
            </a:xfrm>
            <a:custGeom>
              <a:avLst/>
              <a:gdLst/>
              <a:ahLst/>
              <a:cxnLst/>
              <a:rect l="l" t="t" r="r" b="b"/>
              <a:pathLst>
                <a:path w="3858895" h="639444">
                  <a:moveTo>
                    <a:pt x="3858299" y="639299"/>
                  </a:moveTo>
                  <a:lnTo>
                    <a:pt x="0" y="639299"/>
                  </a:lnTo>
                  <a:lnTo>
                    <a:pt x="0" y="0"/>
                  </a:lnTo>
                  <a:lnTo>
                    <a:pt x="3858299" y="0"/>
                  </a:lnTo>
                  <a:lnTo>
                    <a:pt x="3858299" y="6392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95687" y="1889112"/>
              <a:ext cx="3858895" cy="639445"/>
            </a:xfrm>
            <a:custGeom>
              <a:avLst/>
              <a:gdLst/>
              <a:ahLst/>
              <a:cxnLst/>
              <a:rect l="l" t="t" r="r" b="b"/>
              <a:pathLst>
                <a:path w="3858895" h="639444">
                  <a:moveTo>
                    <a:pt x="0" y="0"/>
                  </a:moveTo>
                  <a:lnTo>
                    <a:pt x="3858299" y="0"/>
                  </a:lnTo>
                  <a:lnTo>
                    <a:pt x="3858299" y="639299"/>
                  </a:lnTo>
                  <a:lnTo>
                    <a:pt x="0" y="6392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4">
              <a:solidFill>
                <a:srgbClr val="0040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7387" y="2707237"/>
              <a:ext cx="3858895" cy="639445"/>
            </a:xfrm>
            <a:custGeom>
              <a:avLst/>
              <a:gdLst/>
              <a:ahLst/>
              <a:cxnLst/>
              <a:rect l="l" t="t" r="r" b="b"/>
              <a:pathLst>
                <a:path w="3858895" h="639445">
                  <a:moveTo>
                    <a:pt x="3858299" y="639299"/>
                  </a:moveTo>
                  <a:lnTo>
                    <a:pt x="0" y="639299"/>
                  </a:lnTo>
                  <a:lnTo>
                    <a:pt x="0" y="0"/>
                  </a:lnTo>
                  <a:lnTo>
                    <a:pt x="3858299" y="0"/>
                  </a:lnTo>
                  <a:lnTo>
                    <a:pt x="3858299" y="6392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7387" y="2707237"/>
              <a:ext cx="3858895" cy="639445"/>
            </a:xfrm>
            <a:custGeom>
              <a:avLst/>
              <a:gdLst/>
              <a:ahLst/>
              <a:cxnLst/>
              <a:rect l="l" t="t" r="r" b="b"/>
              <a:pathLst>
                <a:path w="3858895" h="639445">
                  <a:moveTo>
                    <a:pt x="0" y="0"/>
                  </a:moveTo>
                  <a:lnTo>
                    <a:pt x="3858299" y="0"/>
                  </a:lnTo>
                  <a:lnTo>
                    <a:pt x="3858299" y="639299"/>
                  </a:lnTo>
                  <a:lnTo>
                    <a:pt x="0" y="6392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4">
              <a:solidFill>
                <a:srgbClr val="0040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6525" y="3527952"/>
              <a:ext cx="3858895" cy="902969"/>
            </a:xfrm>
            <a:custGeom>
              <a:avLst/>
              <a:gdLst/>
              <a:ahLst/>
              <a:cxnLst/>
              <a:rect l="l" t="t" r="r" b="b"/>
              <a:pathLst>
                <a:path w="3858895" h="902970">
                  <a:moveTo>
                    <a:pt x="3858299" y="902399"/>
                  </a:moveTo>
                  <a:lnTo>
                    <a:pt x="0" y="902399"/>
                  </a:lnTo>
                  <a:lnTo>
                    <a:pt x="0" y="0"/>
                  </a:lnTo>
                  <a:lnTo>
                    <a:pt x="3858299" y="0"/>
                  </a:lnTo>
                  <a:lnTo>
                    <a:pt x="3858299" y="9023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6525" y="3527952"/>
              <a:ext cx="3858895" cy="902969"/>
            </a:xfrm>
            <a:custGeom>
              <a:avLst/>
              <a:gdLst/>
              <a:ahLst/>
              <a:cxnLst/>
              <a:rect l="l" t="t" r="r" b="b"/>
              <a:pathLst>
                <a:path w="3858895" h="902970">
                  <a:moveTo>
                    <a:pt x="0" y="0"/>
                  </a:moveTo>
                  <a:lnTo>
                    <a:pt x="3858299" y="0"/>
                  </a:lnTo>
                  <a:lnTo>
                    <a:pt x="3858299" y="902399"/>
                  </a:lnTo>
                  <a:lnTo>
                    <a:pt x="0" y="9023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4">
              <a:solidFill>
                <a:srgbClr val="0040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95687" y="2737287"/>
              <a:ext cx="3858895" cy="639445"/>
            </a:xfrm>
            <a:custGeom>
              <a:avLst/>
              <a:gdLst/>
              <a:ahLst/>
              <a:cxnLst/>
              <a:rect l="l" t="t" r="r" b="b"/>
              <a:pathLst>
                <a:path w="3858895" h="639445">
                  <a:moveTo>
                    <a:pt x="3858299" y="639299"/>
                  </a:moveTo>
                  <a:lnTo>
                    <a:pt x="0" y="639299"/>
                  </a:lnTo>
                  <a:lnTo>
                    <a:pt x="0" y="0"/>
                  </a:lnTo>
                  <a:lnTo>
                    <a:pt x="3858299" y="0"/>
                  </a:lnTo>
                  <a:lnTo>
                    <a:pt x="3858299" y="6392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95687" y="2737287"/>
              <a:ext cx="3858895" cy="639445"/>
            </a:xfrm>
            <a:custGeom>
              <a:avLst/>
              <a:gdLst/>
              <a:ahLst/>
              <a:cxnLst/>
              <a:rect l="l" t="t" r="r" b="b"/>
              <a:pathLst>
                <a:path w="3858895" h="639445">
                  <a:moveTo>
                    <a:pt x="0" y="0"/>
                  </a:moveTo>
                  <a:lnTo>
                    <a:pt x="3858299" y="0"/>
                  </a:lnTo>
                  <a:lnTo>
                    <a:pt x="3858299" y="639299"/>
                  </a:lnTo>
                  <a:lnTo>
                    <a:pt x="0" y="6392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4">
              <a:solidFill>
                <a:srgbClr val="0040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76999" y="3527950"/>
              <a:ext cx="3858895" cy="902969"/>
            </a:xfrm>
            <a:custGeom>
              <a:avLst/>
              <a:gdLst/>
              <a:ahLst/>
              <a:cxnLst/>
              <a:rect l="l" t="t" r="r" b="b"/>
              <a:pathLst>
                <a:path w="3858895" h="902970">
                  <a:moveTo>
                    <a:pt x="3858299" y="902399"/>
                  </a:moveTo>
                  <a:lnTo>
                    <a:pt x="0" y="902399"/>
                  </a:lnTo>
                  <a:lnTo>
                    <a:pt x="0" y="0"/>
                  </a:lnTo>
                  <a:lnTo>
                    <a:pt x="3858299" y="0"/>
                  </a:lnTo>
                  <a:lnTo>
                    <a:pt x="3858299" y="9023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76999" y="3527950"/>
              <a:ext cx="3858895" cy="902969"/>
            </a:xfrm>
            <a:custGeom>
              <a:avLst/>
              <a:gdLst/>
              <a:ahLst/>
              <a:cxnLst/>
              <a:rect l="l" t="t" r="r" b="b"/>
              <a:pathLst>
                <a:path w="3858895" h="902970">
                  <a:moveTo>
                    <a:pt x="0" y="0"/>
                  </a:moveTo>
                  <a:lnTo>
                    <a:pt x="3858299" y="0"/>
                  </a:lnTo>
                  <a:lnTo>
                    <a:pt x="3858299" y="902399"/>
                  </a:lnTo>
                  <a:lnTo>
                    <a:pt x="0" y="9023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4">
              <a:solidFill>
                <a:srgbClr val="0040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9063" y="1159674"/>
              <a:ext cx="8009255" cy="2122170"/>
            </a:xfrm>
            <a:custGeom>
              <a:avLst/>
              <a:gdLst/>
              <a:ahLst/>
              <a:cxnLst/>
              <a:rect l="l" t="t" r="r" b="b"/>
              <a:pathLst>
                <a:path w="8009255" h="2122170">
                  <a:moveTo>
                    <a:pt x="3640810" y="1642668"/>
                  </a:moveTo>
                  <a:lnTo>
                    <a:pt x="0" y="1642668"/>
                  </a:lnTo>
                  <a:lnTo>
                    <a:pt x="0" y="2091766"/>
                  </a:lnTo>
                  <a:lnTo>
                    <a:pt x="3640810" y="2091766"/>
                  </a:lnTo>
                  <a:lnTo>
                    <a:pt x="3640810" y="1642668"/>
                  </a:lnTo>
                  <a:close/>
                </a:path>
                <a:path w="8009255" h="2122170">
                  <a:moveTo>
                    <a:pt x="3640810" y="824547"/>
                  </a:moveTo>
                  <a:lnTo>
                    <a:pt x="0" y="824547"/>
                  </a:lnTo>
                  <a:lnTo>
                    <a:pt x="0" y="1273644"/>
                  </a:lnTo>
                  <a:lnTo>
                    <a:pt x="3640810" y="1273644"/>
                  </a:lnTo>
                  <a:lnTo>
                    <a:pt x="3640810" y="824547"/>
                  </a:lnTo>
                  <a:close/>
                </a:path>
                <a:path w="8009255" h="2122170">
                  <a:moveTo>
                    <a:pt x="3640810" y="11074"/>
                  </a:moveTo>
                  <a:lnTo>
                    <a:pt x="0" y="11074"/>
                  </a:lnTo>
                  <a:lnTo>
                    <a:pt x="0" y="460171"/>
                  </a:lnTo>
                  <a:lnTo>
                    <a:pt x="3640810" y="460171"/>
                  </a:lnTo>
                  <a:lnTo>
                    <a:pt x="3640810" y="11074"/>
                  </a:lnTo>
                  <a:close/>
                </a:path>
                <a:path w="8009255" h="2122170">
                  <a:moveTo>
                    <a:pt x="8006181" y="813473"/>
                  </a:moveTo>
                  <a:lnTo>
                    <a:pt x="4365383" y="813473"/>
                  </a:lnTo>
                  <a:lnTo>
                    <a:pt x="4365383" y="1262570"/>
                  </a:lnTo>
                  <a:lnTo>
                    <a:pt x="8006181" y="1262570"/>
                  </a:lnTo>
                  <a:lnTo>
                    <a:pt x="8006181" y="813473"/>
                  </a:lnTo>
                  <a:close/>
                </a:path>
                <a:path w="8009255" h="2122170">
                  <a:moveTo>
                    <a:pt x="8006181" y="0"/>
                  </a:moveTo>
                  <a:lnTo>
                    <a:pt x="4365383" y="0"/>
                  </a:lnTo>
                  <a:lnTo>
                    <a:pt x="4365383" y="449097"/>
                  </a:lnTo>
                  <a:lnTo>
                    <a:pt x="8006181" y="449097"/>
                  </a:lnTo>
                  <a:lnTo>
                    <a:pt x="8006181" y="0"/>
                  </a:lnTo>
                  <a:close/>
                </a:path>
                <a:path w="8009255" h="2122170">
                  <a:moveTo>
                    <a:pt x="8009102" y="1672717"/>
                  </a:moveTo>
                  <a:lnTo>
                    <a:pt x="4368304" y="1672717"/>
                  </a:lnTo>
                  <a:lnTo>
                    <a:pt x="4368304" y="2121814"/>
                  </a:lnTo>
                  <a:lnTo>
                    <a:pt x="8009102" y="2121814"/>
                  </a:lnTo>
                  <a:lnTo>
                    <a:pt x="8009102" y="167271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526595" y="2793150"/>
            <a:ext cx="20643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60" dirty="0">
                <a:solidFill>
                  <a:srgbClr val="00517B"/>
                </a:solidFill>
                <a:latin typeface="Calibri"/>
                <a:cs typeface="Calibri"/>
              </a:rPr>
              <a:t>Website</a:t>
            </a:r>
            <a:r>
              <a:rPr sz="2100" spc="105" dirty="0">
                <a:solidFill>
                  <a:srgbClr val="00517B"/>
                </a:solidFill>
                <a:latin typeface="Calibri"/>
                <a:cs typeface="Calibri"/>
              </a:rPr>
              <a:t> </a:t>
            </a:r>
            <a:r>
              <a:rPr sz="2100" spc="55" dirty="0">
                <a:solidFill>
                  <a:srgbClr val="00517B"/>
                </a:solidFill>
                <a:latin typeface="Calibri"/>
                <a:cs typeface="Calibri"/>
              </a:rPr>
              <a:t>Creation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05406" y="2814624"/>
            <a:ext cx="26447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50" dirty="0">
                <a:solidFill>
                  <a:srgbClr val="00517B"/>
                </a:solidFill>
                <a:latin typeface="Calibri"/>
                <a:cs typeface="Calibri"/>
              </a:rPr>
              <a:t>Marketing</a:t>
            </a:r>
            <a:r>
              <a:rPr sz="2100" spc="135" dirty="0">
                <a:solidFill>
                  <a:srgbClr val="00517B"/>
                </a:solidFill>
                <a:latin typeface="Calibri"/>
                <a:cs typeface="Calibri"/>
              </a:rPr>
              <a:t> Campaigns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65475" y="323781"/>
            <a:ext cx="8246745" cy="198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sz="28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800" spc="165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understand</a:t>
            </a:r>
            <a:r>
              <a:rPr sz="2800" spc="1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800" spc="11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sz="28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market</a:t>
            </a:r>
            <a:r>
              <a:rPr sz="2800" spc="1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sz="28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800" spc="114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</a:t>
            </a:r>
            <a:r>
              <a:rPr sz="2800" spc="1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800" spc="17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</a:t>
            </a:r>
            <a:r>
              <a:rPr sz="28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800" spc="22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size</a:t>
            </a:r>
            <a:r>
              <a:rPr sz="2800" spc="15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8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ﬁts </a:t>
            </a:r>
            <a:r>
              <a:rPr sz="2800" spc="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all.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7085" marR="343535" indent="220979">
              <a:lnSpc>
                <a:spcPts val="6140"/>
              </a:lnSpc>
              <a:spcBef>
                <a:spcPts val="415"/>
              </a:spcBef>
              <a:tabLst>
                <a:tab pos="5020945" algn="l"/>
                <a:tab pos="5442585" algn="l"/>
              </a:tabLst>
            </a:pPr>
            <a:r>
              <a:rPr sz="2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Investor</a:t>
            </a:r>
            <a:r>
              <a:rPr sz="2100" b="0" spc="49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100" b="0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Relations</a:t>
            </a:r>
            <a:r>
              <a:rPr sz="2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		</a:t>
            </a:r>
            <a:r>
              <a:rPr sz="2100" b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Content</a:t>
            </a:r>
            <a:r>
              <a:rPr sz="2100" b="0" spc="1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100" b="0" spc="5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Creation </a:t>
            </a:r>
            <a:r>
              <a:rPr sz="2100" b="0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Data-</a:t>
            </a:r>
            <a:r>
              <a:rPr sz="2100" b="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Driven</a:t>
            </a:r>
            <a:r>
              <a:rPr sz="2100" b="0" spc="1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100" b="0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Analytics</a:t>
            </a:r>
            <a:r>
              <a:rPr sz="2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	</a:t>
            </a:r>
            <a:r>
              <a:rPr sz="2100" b="0" spc="1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Social</a:t>
            </a:r>
            <a:r>
              <a:rPr sz="2100" b="0" spc="114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100" b="0" spc="6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Media</a:t>
            </a:r>
            <a:r>
              <a:rPr sz="2100" b="0" spc="114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2100" b="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Advocates</a:t>
            </a:r>
            <a:endParaRPr sz="21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35274" y="3611976"/>
            <a:ext cx="3641090" cy="7226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2100" spc="185" dirty="0">
                <a:solidFill>
                  <a:srgbClr val="00517B"/>
                </a:solidFill>
                <a:latin typeface="Calibri"/>
                <a:cs typeface="Calibri"/>
              </a:rPr>
              <a:t>Access</a:t>
            </a:r>
            <a:r>
              <a:rPr sz="2100" spc="250" dirty="0">
                <a:solidFill>
                  <a:srgbClr val="00517B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517B"/>
                </a:solidFill>
                <a:latin typeface="Calibri"/>
                <a:cs typeface="Calibri"/>
              </a:rPr>
              <a:t>to</a:t>
            </a:r>
            <a:r>
              <a:rPr sz="2100" spc="250" dirty="0">
                <a:solidFill>
                  <a:srgbClr val="00517B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517B"/>
                </a:solidFill>
                <a:latin typeface="Calibri"/>
                <a:cs typeface="Calibri"/>
              </a:rPr>
              <a:t>Investor</a:t>
            </a:r>
            <a:r>
              <a:rPr sz="2100" spc="250" dirty="0">
                <a:solidFill>
                  <a:srgbClr val="00517B"/>
                </a:solidFill>
                <a:latin typeface="Calibri"/>
                <a:cs typeface="Calibri"/>
              </a:rPr>
              <a:t> </a:t>
            </a:r>
            <a:r>
              <a:rPr sz="2100" spc="70" dirty="0">
                <a:solidFill>
                  <a:srgbClr val="00517B"/>
                </a:solidFill>
                <a:latin typeface="Calibri"/>
                <a:cs typeface="Calibri"/>
              </a:rPr>
              <a:t>Networks</a:t>
            </a:r>
            <a:endParaRPr sz="21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500" spc="150" dirty="0">
                <a:solidFill>
                  <a:srgbClr val="00517B"/>
                </a:solidFill>
                <a:latin typeface="Calibri"/>
                <a:cs typeface="Calibri"/>
              </a:rPr>
              <a:t>US</a:t>
            </a:r>
            <a:r>
              <a:rPr sz="1500" spc="140" dirty="0">
                <a:solidFill>
                  <a:srgbClr val="00517B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517B"/>
                </a:solidFill>
                <a:latin typeface="Calibri"/>
                <a:cs typeface="Calibri"/>
              </a:rPr>
              <a:t>and</a:t>
            </a:r>
            <a:r>
              <a:rPr sz="1500" spc="145" dirty="0">
                <a:solidFill>
                  <a:srgbClr val="00517B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00517B"/>
                </a:solidFill>
                <a:latin typeface="Calibri"/>
                <a:cs typeface="Calibri"/>
              </a:rPr>
              <a:t>China</a:t>
            </a:r>
            <a:endParaRPr sz="1500" dirty="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90000" y="989413"/>
            <a:ext cx="5082540" cy="2443480"/>
            <a:chOff x="290000" y="989413"/>
            <a:chExt cx="5082540" cy="2443480"/>
          </a:xfrm>
        </p:grpSpPr>
        <p:sp>
          <p:nvSpPr>
            <p:cNvPr id="27" name="object 27"/>
            <p:cNvSpPr/>
            <p:nvPr/>
          </p:nvSpPr>
          <p:spPr>
            <a:xfrm>
              <a:off x="289991" y="989418"/>
              <a:ext cx="5082540" cy="2443480"/>
            </a:xfrm>
            <a:custGeom>
              <a:avLst/>
              <a:gdLst/>
              <a:ahLst/>
              <a:cxnLst/>
              <a:rect l="l" t="t" r="r" b="b"/>
              <a:pathLst>
                <a:path w="5082540" h="2443479">
                  <a:moveTo>
                    <a:pt x="744004" y="2068372"/>
                  </a:moveTo>
                  <a:lnTo>
                    <a:pt x="740778" y="2019477"/>
                  </a:lnTo>
                  <a:lnTo>
                    <a:pt x="731253" y="1971827"/>
                  </a:lnTo>
                  <a:lnTo>
                    <a:pt x="715683" y="1926018"/>
                  </a:lnTo>
                  <a:lnTo>
                    <a:pt x="694296" y="1882609"/>
                  </a:lnTo>
                  <a:lnTo>
                    <a:pt x="667334" y="1842185"/>
                  </a:lnTo>
                  <a:lnTo>
                    <a:pt x="635050" y="1805330"/>
                  </a:lnTo>
                  <a:lnTo>
                    <a:pt x="598182" y="1773034"/>
                  </a:lnTo>
                  <a:lnTo>
                    <a:pt x="557771" y="1746072"/>
                  </a:lnTo>
                  <a:lnTo>
                    <a:pt x="514362" y="1724685"/>
                  </a:lnTo>
                  <a:lnTo>
                    <a:pt x="468541" y="1709115"/>
                  </a:lnTo>
                  <a:lnTo>
                    <a:pt x="420903" y="1699602"/>
                  </a:lnTo>
                  <a:lnTo>
                    <a:pt x="371995" y="1696377"/>
                  </a:lnTo>
                  <a:lnTo>
                    <a:pt x="325335" y="1699272"/>
                  </a:lnTo>
                  <a:lnTo>
                    <a:pt x="280403" y="1707730"/>
                  </a:lnTo>
                  <a:lnTo>
                    <a:pt x="237553" y="1721408"/>
                  </a:lnTo>
                  <a:lnTo>
                    <a:pt x="197116" y="1739963"/>
                  </a:lnTo>
                  <a:lnTo>
                    <a:pt x="159473" y="1763026"/>
                  </a:lnTo>
                  <a:lnTo>
                    <a:pt x="124942" y="1790255"/>
                  </a:lnTo>
                  <a:lnTo>
                    <a:pt x="93891" y="1821307"/>
                  </a:lnTo>
                  <a:lnTo>
                    <a:pt x="66649" y="1855838"/>
                  </a:lnTo>
                  <a:lnTo>
                    <a:pt x="43586" y="1893493"/>
                  </a:lnTo>
                  <a:lnTo>
                    <a:pt x="25044" y="1933917"/>
                  </a:lnTo>
                  <a:lnTo>
                    <a:pt x="11366" y="1976780"/>
                  </a:lnTo>
                  <a:lnTo>
                    <a:pt x="2895" y="2021713"/>
                  </a:lnTo>
                  <a:lnTo>
                    <a:pt x="0" y="2068372"/>
                  </a:lnTo>
                  <a:lnTo>
                    <a:pt x="2895" y="2115032"/>
                  </a:lnTo>
                  <a:lnTo>
                    <a:pt x="11366" y="2159965"/>
                  </a:lnTo>
                  <a:lnTo>
                    <a:pt x="25044" y="2202827"/>
                  </a:lnTo>
                  <a:lnTo>
                    <a:pt x="43586" y="2243251"/>
                  </a:lnTo>
                  <a:lnTo>
                    <a:pt x="66649" y="2280907"/>
                  </a:lnTo>
                  <a:lnTo>
                    <a:pt x="93891" y="2315438"/>
                  </a:lnTo>
                  <a:lnTo>
                    <a:pt x="124942" y="2346490"/>
                  </a:lnTo>
                  <a:lnTo>
                    <a:pt x="159473" y="2373719"/>
                  </a:lnTo>
                  <a:lnTo>
                    <a:pt x="197116" y="2396782"/>
                  </a:lnTo>
                  <a:lnTo>
                    <a:pt x="237553" y="2415336"/>
                  </a:lnTo>
                  <a:lnTo>
                    <a:pt x="280403" y="2429014"/>
                  </a:lnTo>
                  <a:lnTo>
                    <a:pt x="325335" y="2437473"/>
                  </a:lnTo>
                  <a:lnTo>
                    <a:pt x="371995" y="2440368"/>
                  </a:lnTo>
                  <a:lnTo>
                    <a:pt x="418668" y="2437473"/>
                  </a:lnTo>
                  <a:lnTo>
                    <a:pt x="463600" y="2429014"/>
                  </a:lnTo>
                  <a:lnTo>
                    <a:pt x="506450" y="2415336"/>
                  </a:lnTo>
                  <a:lnTo>
                    <a:pt x="546874" y="2396782"/>
                  </a:lnTo>
                  <a:lnTo>
                    <a:pt x="584530" y="2373719"/>
                  </a:lnTo>
                  <a:lnTo>
                    <a:pt x="619061" y="2346490"/>
                  </a:lnTo>
                  <a:lnTo>
                    <a:pt x="650113" y="2315438"/>
                  </a:lnTo>
                  <a:lnTo>
                    <a:pt x="677354" y="2280907"/>
                  </a:lnTo>
                  <a:lnTo>
                    <a:pt x="700417" y="2243251"/>
                  </a:lnTo>
                  <a:lnTo>
                    <a:pt x="718959" y="2202827"/>
                  </a:lnTo>
                  <a:lnTo>
                    <a:pt x="732637" y="2159965"/>
                  </a:lnTo>
                  <a:lnTo>
                    <a:pt x="741108" y="2115032"/>
                  </a:lnTo>
                  <a:lnTo>
                    <a:pt x="744004" y="2068372"/>
                  </a:lnTo>
                  <a:close/>
                </a:path>
                <a:path w="5082540" h="2443479">
                  <a:moveTo>
                    <a:pt x="744004" y="1228801"/>
                  </a:moveTo>
                  <a:lnTo>
                    <a:pt x="740778" y="1179906"/>
                  </a:lnTo>
                  <a:lnTo>
                    <a:pt x="731253" y="1132255"/>
                  </a:lnTo>
                  <a:lnTo>
                    <a:pt x="715683" y="1086434"/>
                  </a:lnTo>
                  <a:lnTo>
                    <a:pt x="694296" y="1043038"/>
                  </a:lnTo>
                  <a:lnTo>
                    <a:pt x="667334" y="1002614"/>
                  </a:lnTo>
                  <a:lnTo>
                    <a:pt x="635050" y="965758"/>
                  </a:lnTo>
                  <a:lnTo>
                    <a:pt x="598182" y="933462"/>
                  </a:lnTo>
                  <a:lnTo>
                    <a:pt x="557771" y="906500"/>
                  </a:lnTo>
                  <a:lnTo>
                    <a:pt x="514362" y="885113"/>
                  </a:lnTo>
                  <a:lnTo>
                    <a:pt x="468541" y="869543"/>
                  </a:lnTo>
                  <a:lnTo>
                    <a:pt x="420903" y="860018"/>
                  </a:lnTo>
                  <a:lnTo>
                    <a:pt x="371995" y="856792"/>
                  </a:lnTo>
                  <a:lnTo>
                    <a:pt x="325335" y="859701"/>
                  </a:lnTo>
                  <a:lnTo>
                    <a:pt x="280403" y="868159"/>
                  </a:lnTo>
                  <a:lnTo>
                    <a:pt x="237553" y="881837"/>
                  </a:lnTo>
                  <a:lnTo>
                    <a:pt x="197116" y="900379"/>
                  </a:lnTo>
                  <a:lnTo>
                    <a:pt x="159473" y="923442"/>
                  </a:lnTo>
                  <a:lnTo>
                    <a:pt x="124942" y="950683"/>
                  </a:lnTo>
                  <a:lnTo>
                    <a:pt x="93891" y="981735"/>
                  </a:lnTo>
                  <a:lnTo>
                    <a:pt x="66649" y="1016266"/>
                  </a:lnTo>
                  <a:lnTo>
                    <a:pt x="43586" y="1053922"/>
                  </a:lnTo>
                  <a:lnTo>
                    <a:pt x="25044" y="1094346"/>
                  </a:lnTo>
                  <a:lnTo>
                    <a:pt x="11366" y="1137196"/>
                  </a:lnTo>
                  <a:lnTo>
                    <a:pt x="2895" y="1182128"/>
                  </a:lnTo>
                  <a:lnTo>
                    <a:pt x="0" y="1228801"/>
                  </a:lnTo>
                  <a:lnTo>
                    <a:pt x="2895" y="1275461"/>
                  </a:lnTo>
                  <a:lnTo>
                    <a:pt x="11366" y="1320393"/>
                  </a:lnTo>
                  <a:lnTo>
                    <a:pt x="25044" y="1363243"/>
                  </a:lnTo>
                  <a:lnTo>
                    <a:pt x="43586" y="1403680"/>
                  </a:lnTo>
                  <a:lnTo>
                    <a:pt x="66649" y="1441335"/>
                  </a:lnTo>
                  <a:lnTo>
                    <a:pt x="93891" y="1475854"/>
                  </a:lnTo>
                  <a:lnTo>
                    <a:pt x="124942" y="1506918"/>
                  </a:lnTo>
                  <a:lnTo>
                    <a:pt x="159473" y="1534147"/>
                  </a:lnTo>
                  <a:lnTo>
                    <a:pt x="197116" y="1557210"/>
                  </a:lnTo>
                  <a:lnTo>
                    <a:pt x="237553" y="1575752"/>
                  </a:lnTo>
                  <a:lnTo>
                    <a:pt x="280403" y="1589430"/>
                  </a:lnTo>
                  <a:lnTo>
                    <a:pt x="325335" y="1597901"/>
                  </a:lnTo>
                  <a:lnTo>
                    <a:pt x="371995" y="1600796"/>
                  </a:lnTo>
                  <a:lnTo>
                    <a:pt x="418668" y="1597901"/>
                  </a:lnTo>
                  <a:lnTo>
                    <a:pt x="463600" y="1589430"/>
                  </a:lnTo>
                  <a:lnTo>
                    <a:pt x="506450" y="1575752"/>
                  </a:lnTo>
                  <a:lnTo>
                    <a:pt x="546874" y="1557210"/>
                  </a:lnTo>
                  <a:lnTo>
                    <a:pt x="584530" y="1534147"/>
                  </a:lnTo>
                  <a:lnTo>
                    <a:pt x="619061" y="1506918"/>
                  </a:lnTo>
                  <a:lnTo>
                    <a:pt x="650113" y="1475854"/>
                  </a:lnTo>
                  <a:lnTo>
                    <a:pt x="677354" y="1441335"/>
                  </a:lnTo>
                  <a:lnTo>
                    <a:pt x="700417" y="1403680"/>
                  </a:lnTo>
                  <a:lnTo>
                    <a:pt x="718959" y="1363243"/>
                  </a:lnTo>
                  <a:lnTo>
                    <a:pt x="732637" y="1320393"/>
                  </a:lnTo>
                  <a:lnTo>
                    <a:pt x="741108" y="1275461"/>
                  </a:lnTo>
                  <a:lnTo>
                    <a:pt x="744004" y="1228801"/>
                  </a:lnTo>
                  <a:close/>
                </a:path>
                <a:path w="5082540" h="2443479">
                  <a:moveTo>
                    <a:pt x="744016" y="371995"/>
                  </a:moveTo>
                  <a:lnTo>
                    <a:pt x="740791" y="323100"/>
                  </a:lnTo>
                  <a:lnTo>
                    <a:pt x="731266" y="275463"/>
                  </a:lnTo>
                  <a:lnTo>
                    <a:pt x="715695" y="229641"/>
                  </a:lnTo>
                  <a:lnTo>
                    <a:pt x="694309" y="186232"/>
                  </a:lnTo>
                  <a:lnTo>
                    <a:pt x="667346" y="145808"/>
                  </a:lnTo>
                  <a:lnTo>
                    <a:pt x="635050" y="108953"/>
                  </a:lnTo>
                  <a:lnTo>
                    <a:pt x="598195" y="76657"/>
                  </a:lnTo>
                  <a:lnTo>
                    <a:pt x="557784" y="49707"/>
                  </a:lnTo>
                  <a:lnTo>
                    <a:pt x="514375" y="28321"/>
                  </a:lnTo>
                  <a:lnTo>
                    <a:pt x="468553" y="12750"/>
                  </a:lnTo>
                  <a:lnTo>
                    <a:pt x="420916" y="3225"/>
                  </a:lnTo>
                  <a:lnTo>
                    <a:pt x="372008" y="0"/>
                  </a:lnTo>
                  <a:lnTo>
                    <a:pt x="325348" y="2895"/>
                  </a:lnTo>
                  <a:lnTo>
                    <a:pt x="280416" y="11366"/>
                  </a:lnTo>
                  <a:lnTo>
                    <a:pt x="237566" y="25044"/>
                  </a:lnTo>
                  <a:lnTo>
                    <a:pt x="197129" y="43586"/>
                  </a:lnTo>
                  <a:lnTo>
                    <a:pt x="159486" y="66649"/>
                  </a:lnTo>
                  <a:lnTo>
                    <a:pt x="124955" y="93891"/>
                  </a:lnTo>
                  <a:lnTo>
                    <a:pt x="93903" y="124942"/>
                  </a:lnTo>
                  <a:lnTo>
                    <a:pt x="66662" y="159473"/>
                  </a:lnTo>
                  <a:lnTo>
                    <a:pt x="43599" y="197116"/>
                  </a:lnTo>
                  <a:lnTo>
                    <a:pt x="25057" y="237553"/>
                  </a:lnTo>
                  <a:lnTo>
                    <a:pt x="11379" y="280403"/>
                  </a:lnTo>
                  <a:lnTo>
                    <a:pt x="2908" y="325335"/>
                  </a:lnTo>
                  <a:lnTo>
                    <a:pt x="12" y="371995"/>
                  </a:lnTo>
                  <a:lnTo>
                    <a:pt x="2908" y="418668"/>
                  </a:lnTo>
                  <a:lnTo>
                    <a:pt x="11379" y="463600"/>
                  </a:lnTo>
                  <a:lnTo>
                    <a:pt x="25057" y="506450"/>
                  </a:lnTo>
                  <a:lnTo>
                    <a:pt x="43599" y="546874"/>
                  </a:lnTo>
                  <a:lnTo>
                    <a:pt x="66662" y="584530"/>
                  </a:lnTo>
                  <a:lnTo>
                    <a:pt x="93903" y="619061"/>
                  </a:lnTo>
                  <a:lnTo>
                    <a:pt x="124955" y="650113"/>
                  </a:lnTo>
                  <a:lnTo>
                    <a:pt x="159486" y="677354"/>
                  </a:lnTo>
                  <a:lnTo>
                    <a:pt x="197129" y="700417"/>
                  </a:lnTo>
                  <a:lnTo>
                    <a:pt x="237566" y="718959"/>
                  </a:lnTo>
                  <a:lnTo>
                    <a:pt x="280416" y="732637"/>
                  </a:lnTo>
                  <a:lnTo>
                    <a:pt x="325348" y="741095"/>
                  </a:lnTo>
                  <a:lnTo>
                    <a:pt x="372008" y="744004"/>
                  </a:lnTo>
                  <a:lnTo>
                    <a:pt x="418680" y="741095"/>
                  </a:lnTo>
                  <a:lnTo>
                    <a:pt x="463613" y="732637"/>
                  </a:lnTo>
                  <a:lnTo>
                    <a:pt x="506463" y="718959"/>
                  </a:lnTo>
                  <a:lnTo>
                    <a:pt x="546887" y="700417"/>
                  </a:lnTo>
                  <a:lnTo>
                    <a:pt x="584542" y="677354"/>
                  </a:lnTo>
                  <a:lnTo>
                    <a:pt x="619074" y="650113"/>
                  </a:lnTo>
                  <a:lnTo>
                    <a:pt x="650125" y="619061"/>
                  </a:lnTo>
                  <a:lnTo>
                    <a:pt x="677367" y="584530"/>
                  </a:lnTo>
                  <a:lnTo>
                    <a:pt x="700430" y="546874"/>
                  </a:lnTo>
                  <a:lnTo>
                    <a:pt x="718972" y="506450"/>
                  </a:lnTo>
                  <a:lnTo>
                    <a:pt x="732650" y="463600"/>
                  </a:lnTo>
                  <a:lnTo>
                    <a:pt x="741121" y="418668"/>
                  </a:lnTo>
                  <a:lnTo>
                    <a:pt x="744016" y="371995"/>
                  </a:lnTo>
                  <a:close/>
                </a:path>
                <a:path w="5082540" h="2443479">
                  <a:moveTo>
                    <a:pt x="5082349" y="2070950"/>
                  </a:moveTo>
                  <a:lnTo>
                    <a:pt x="5079123" y="2022055"/>
                  </a:lnTo>
                  <a:lnTo>
                    <a:pt x="5069611" y="1974405"/>
                  </a:lnTo>
                  <a:lnTo>
                    <a:pt x="5054041" y="1928583"/>
                  </a:lnTo>
                  <a:lnTo>
                    <a:pt x="5032654" y="1885188"/>
                  </a:lnTo>
                  <a:lnTo>
                    <a:pt x="5005692" y="1844763"/>
                  </a:lnTo>
                  <a:lnTo>
                    <a:pt x="4973396" y="1807908"/>
                  </a:lnTo>
                  <a:lnTo>
                    <a:pt x="4936541" y="1775612"/>
                  </a:lnTo>
                  <a:lnTo>
                    <a:pt x="4896116" y="1748650"/>
                  </a:lnTo>
                  <a:lnTo>
                    <a:pt x="4852708" y="1727263"/>
                  </a:lnTo>
                  <a:lnTo>
                    <a:pt x="4806899" y="1711693"/>
                  </a:lnTo>
                  <a:lnTo>
                    <a:pt x="4759249" y="1702168"/>
                  </a:lnTo>
                  <a:lnTo>
                    <a:pt x="4710354" y="1698942"/>
                  </a:lnTo>
                  <a:lnTo>
                    <a:pt x="4663694" y="1701850"/>
                  </a:lnTo>
                  <a:lnTo>
                    <a:pt x="4618761" y="1710309"/>
                  </a:lnTo>
                  <a:lnTo>
                    <a:pt x="4575899" y="1723986"/>
                  </a:lnTo>
                  <a:lnTo>
                    <a:pt x="4535475" y="1742528"/>
                  </a:lnTo>
                  <a:lnTo>
                    <a:pt x="4497819" y="1765592"/>
                  </a:lnTo>
                  <a:lnTo>
                    <a:pt x="4463288" y="1792833"/>
                  </a:lnTo>
                  <a:lnTo>
                    <a:pt x="4432236" y="1823885"/>
                  </a:lnTo>
                  <a:lnTo>
                    <a:pt x="4405007" y="1858416"/>
                  </a:lnTo>
                  <a:lnTo>
                    <a:pt x="4381932" y="1896071"/>
                  </a:lnTo>
                  <a:lnTo>
                    <a:pt x="4363390" y="1936496"/>
                  </a:lnTo>
                  <a:lnTo>
                    <a:pt x="4349712" y="1979345"/>
                  </a:lnTo>
                  <a:lnTo>
                    <a:pt x="4341253" y="2024291"/>
                  </a:lnTo>
                  <a:lnTo>
                    <a:pt x="4338358" y="2070950"/>
                  </a:lnTo>
                  <a:lnTo>
                    <a:pt x="4341253" y="2117610"/>
                  </a:lnTo>
                  <a:lnTo>
                    <a:pt x="4349712" y="2162543"/>
                  </a:lnTo>
                  <a:lnTo>
                    <a:pt x="4363390" y="2205393"/>
                  </a:lnTo>
                  <a:lnTo>
                    <a:pt x="4381932" y="2245830"/>
                  </a:lnTo>
                  <a:lnTo>
                    <a:pt x="4405007" y="2283485"/>
                  </a:lnTo>
                  <a:lnTo>
                    <a:pt x="4432236" y="2318004"/>
                  </a:lnTo>
                  <a:lnTo>
                    <a:pt x="4463288" y="2349068"/>
                  </a:lnTo>
                  <a:lnTo>
                    <a:pt x="4497819" y="2376297"/>
                  </a:lnTo>
                  <a:lnTo>
                    <a:pt x="4535475" y="2399360"/>
                  </a:lnTo>
                  <a:lnTo>
                    <a:pt x="4575899" y="2417902"/>
                  </a:lnTo>
                  <a:lnTo>
                    <a:pt x="4618761" y="2431580"/>
                  </a:lnTo>
                  <a:lnTo>
                    <a:pt x="4663694" y="2440051"/>
                  </a:lnTo>
                  <a:lnTo>
                    <a:pt x="4710354" y="2442946"/>
                  </a:lnTo>
                  <a:lnTo>
                    <a:pt x="4757013" y="2440051"/>
                  </a:lnTo>
                  <a:lnTo>
                    <a:pt x="4801946" y="2431580"/>
                  </a:lnTo>
                  <a:lnTo>
                    <a:pt x="4844808" y="2417902"/>
                  </a:lnTo>
                  <a:lnTo>
                    <a:pt x="4885233" y="2399360"/>
                  </a:lnTo>
                  <a:lnTo>
                    <a:pt x="4922888" y="2376297"/>
                  </a:lnTo>
                  <a:lnTo>
                    <a:pt x="4957407" y="2349068"/>
                  </a:lnTo>
                  <a:lnTo>
                    <a:pt x="4988471" y="2318004"/>
                  </a:lnTo>
                  <a:lnTo>
                    <a:pt x="5015700" y="2283485"/>
                  </a:lnTo>
                  <a:lnTo>
                    <a:pt x="5038763" y="2245830"/>
                  </a:lnTo>
                  <a:lnTo>
                    <a:pt x="5057318" y="2205393"/>
                  </a:lnTo>
                  <a:lnTo>
                    <a:pt x="5070995" y="2162543"/>
                  </a:lnTo>
                  <a:lnTo>
                    <a:pt x="5079454" y="2117610"/>
                  </a:lnTo>
                  <a:lnTo>
                    <a:pt x="5082349" y="2070950"/>
                  </a:lnTo>
                  <a:close/>
                </a:path>
                <a:path w="5082540" h="2443479">
                  <a:moveTo>
                    <a:pt x="5082349" y="1228801"/>
                  </a:moveTo>
                  <a:lnTo>
                    <a:pt x="5079123" y="1179906"/>
                  </a:lnTo>
                  <a:lnTo>
                    <a:pt x="5069611" y="1132255"/>
                  </a:lnTo>
                  <a:lnTo>
                    <a:pt x="5054041" y="1086434"/>
                  </a:lnTo>
                  <a:lnTo>
                    <a:pt x="5032654" y="1043038"/>
                  </a:lnTo>
                  <a:lnTo>
                    <a:pt x="5005692" y="1002614"/>
                  </a:lnTo>
                  <a:lnTo>
                    <a:pt x="4973396" y="965758"/>
                  </a:lnTo>
                  <a:lnTo>
                    <a:pt x="4936541" y="933462"/>
                  </a:lnTo>
                  <a:lnTo>
                    <a:pt x="4896116" y="906500"/>
                  </a:lnTo>
                  <a:lnTo>
                    <a:pt x="4852708" y="885113"/>
                  </a:lnTo>
                  <a:lnTo>
                    <a:pt x="4806899" y="869543"/>
                  </a:lnTo>
                  <a:lnTo>
                    <a:pt x="4759249" y="860018"/>
                  </a:lnTo>
                  <a:lnTo>
                    <a:pt x="4710354" y="856792"/>
                  </a:lnTo>
                  <a:lnTo>
                    <a:pt x="4663694" y="859701"/>
                  </a:lnTo>
                  <a:lnTo>
                    <a:pt x="4618761" y="868159"/>
                  </a:lnTo>
                  <a:lnTo>
                    <a:pt x="4575899" y="881837"/>
                  </a:lnTo>
                  <a:lnTo>
                    <a:pt x="4535475" y="900379"/>
                  </a:lnTo>
                  <a:lnTo>
                    <a:pt x="4497819" y="923442"/>
                  </a:lnTo>
                  <a:lnTo>
                    <a:pt x="4463288" y="950683"/>
                  </a:lnTo>
                  <a:lnTo>
                    <a:pt x="4432236" y="981735"/>
                  </a:lnTo>
                  <a:lnTo>
                    <a:pt x="4405007" y="1016266"/>
                  </a:lnTo>
                  <a:lnTo>
                    <a:pt x="4381932" y="1053922"/>
                  </a:lnTo>
                  <a:lnTo>
                    <a:pt x="4363390" y="1094346"/>
                  </a:lnTo>
                  <a:lnTo>
                    <a:pt x="4349712" y="1137196"/>
                  </a:lnTo>
                  <a:lnTo>
                    <a:pt x="4341253" y="1182128"/>
                  </a:lnTo>
                  <a:lnTo>
                    <a:pt x="4338358" y="1228801"/>
                  </a:lnTo>
                  <a:lnTo>
                    <a:pt x="4341253" y="1275461"/>
                  </a:lnTo>
                  <a:lnTo>
                    <a:pt x="4349712" y="1320393"/>
                  </a:lnTo>
                  <a:lnTo>
                    <a:pt x="4363390" y="1363243"/>
                  </a:lnTo>
                  <a:lnTo>
                    <a:pt x="4381932" y="1403680"/>
                  </a:lnTo>
                  <a:lnTo>
                    <a:pt x="4405007" y="1441335"/>
                  </a:lnTo>
                  <a:lnTo>
                    <a:pt x="4432236" y="1475854"/>
                  </a:lnTo>
                  <a:lnTo>
                    <a:pt x="4463288" y="1506918"/>
                  </a:lnTo>
                  <a:lnTo>
                    <a:pt x="4497819" y="1534147"/>
                  </a:lnTo>
                  <a:lnTo>
                    <a:pt x="4535475" y="1557210"/>
                  </a:lnTo>
                  <a:lnTo>
                    <a:pt x="4575899" y="1575752"/>
                  </a:lnTo>
                  <a:lnTo>
                    <a:pt x="4618761" y="1589430"/>
                  </a:lnTo>
                  <a:lnTo>
                    <a:pt x="4663694" y="1597901"/>
                  </a:lnTo>
                  <a:lnTo>
                    <a:pt x="4710354" y="1600796"/>
                  </a:lnTo>
                  <a:lnTo>
                    <a:pt x="4757013" y="1597901"/>
                  </a:lnTo>
                  <a:lnTo>
                    <a:pt x="4801946" y="1589430"/>
                  </a:lnTo>
                  <a:lnTo>
                    <a:pt x="4844808" y="1575752"/>
                  </a:lnTo>
                  <a:lnTo>
                    <a:pt x="4885233" y="1557210"/>
                  </a:lnTo>
                  <a:lnTo>
                    <a:pt x="4922888" y="1534147"/>
                  </a:lnTo>
                  <a:lnTo>
                    <a:pt x="4957407" y="1506918"/>
                  </a:lnTo>
                  <a:lnTo>
                    <a:pt x="4988471" y="1475854"/>
                  </a:lnTo>
                  <a:lnTo>
                    <a:pt x="5015700" y="1441335"/>
                  </a:lnTo>
                  <a:lnTo>
                    <a:pt x="5038763" y="1403680"/>
                  </a:lnTo>
                  <a:lnTo>
                    <a:pt x="5057318" y="1363243"/>
                  </a:lnTo>
                  <a:lnTo>
                    <a:pt x="5070995" y="1320393"/>
                  </a:lnTo>
                  <a:lnTo>
                    <a:pt x="5079454" y="1275461"/>
                  </a:lnTo>
                  <a:lnTo>
                    <a:pt x="5082349" y="1228801"/>
                  </a:lnTo>
                  <a:close/>
                </a:path>
                <a:path w="5082540" h="2443479">
                  <a:moveTo>
                    <a:pt x="5082362" y="371995"/>
                  </a:moveTo>
                  <a:lnTo>
                    <a:pt x="5079136" y="323100"/>
                  </a:lnTo>
                  <a:lnTo>
                    <a:pt x="5069624" y="275463"/>
                  </a:lnTo>
                  <a:lnTo>
                    <a:pt x="5054041" y="229641"/>
                  </a:lnTo>
                  <a:lnTo>
                    <a:pt x="5032667" y="186232"/>
                  </a:lnTo>
                  <a:lnTo>
                    <a:pt x="5005705" y="145808"/>
                  </a:lnTo>
                  <a:lnTo>
                    <a:pt x="4973409" y="108953"/>
                  </a:lnTo>
                  <a:lnTo>
                    <a:pt x="4936553" y="76657"/>
                  </a:lnTo>
                  <a:lnTo>
                    <a:pt x="4896129" y="49707"/>
                  </a:lnTo>
                  <a:lnTo>
                    <a:pt x="4852721" y="28321"/>
                  </a:lnTo>
                  <a:lnTo>
                    <a:pt x="4806912" y="12750"/>
                  </a:lnTo>
                  <a:lnTo>
                    <a:pt x="4759261" y="3225"/>
                  </a:lnTo>
                  <a:lnTo>
                    <a:pt x="4710366" y="0"/>
                  </a:lnTo>
                  <a:lnTo>
                    <a:pt x="4663694" y="2895"/>
                  </a:lnTo>
                  <a:lnTo>
                    <a:pt x="4618761" y="11366"/>
                  </a:lnTo>
                  <a:lnTo>
                    <a:pt x="4575911" y="25044"/>
                  </a:lnTo>
                  <a:lnTo>
                    <a:pt x="4535487" y="43586"/>
                  </a:lnTo>
                  <a:lnTo>
                    <a:pt x="4497832" y="66649"/>
                  </a:lnTo>
                  <a:lnTo>
                    <a:pt x="4463300" y="93891"/>
                  </a:lnTo>
                  <a:lnTo>
                    <a:pt x="4432249" y="124942"/>
                  </a:lnTo>
                  <a:lnTo>
                    <a:pt x="4405007" y="159473"/>
                  </a:lnTo>
                  <a:lnTo>
                    <a:pt x="4381944" y="197116"/>
                  </a:lnTo>
                  <a:lnTo>
                    <a:pt x="4363402" y="237553"/>
                  </a:lnTo>
                  <a:lnTo>
                    <a:pt x="4349724" y="280403"/>
                  </a:lnTo>
                  <a:lnTo>
                    <a:pt x="4341266" y="325335"/>
                  </a:lnTo>
                  <a:lnTo>
                    <a:pt x="4338358" y="371995"/>
                  </a:lnTo>
                  <a:lnTo>
                    <a:pt x="4341266" y="418668"/>
                  </a:lnTo>
                  <a:lnTo>
                    <a:pt x="4349724" y="463600"/>
                  </a:lnTo>
                  <a:lnTo>
                    <a:pt x="4363402" y="506450"/>
                  </a:lnTo>
                  <a:lnTo>
                    <a:pt x="4381944" y="546874"/>
                  </a:lnTo>
                  <a:lnTo>
                    <a:pt x="4405007" y="584530"/>
                  </a:lnTo>
                  <a:lnTo>
                    <a:pt x="4432249" y="619061"/>
                  </a:lnTo>
                  <a:lnTo>
                    <a:pt x="4463300" y="650113"/>
                  </a:lnTo>
                  <a:lnTo>
                    <a:pt x="4497832" y="677354"/>
                  </a:lnTo>
                  <a:lnTo>
                    <a:pt x="4535487" y="700417"/>
                  </a:lnTo>
                  <a:lnTo>
                    <a:pt x="4575911" y="718959"/>
                  </a:lnTo>
                  <a:lnTo>
                    <a:pt x="4618761" y="732637"/>
                  </a:lnTo>
                  <a:lnTo>
                    <a:pt x="4663694" y="741095"/>
                  </a:lnTo>
                  <a:lnTo>
                    <a:pt x="4710366" y="744004"/>
                  </a:lnTo>
                  <a:lnTo>
                    <a:pt x="4757026" y="741095"/>
                  </a:lnTo>
                  <a:lnTo>
                    <a:pt x="4801959" y="732637"/>
                  </a:lnTo>
                  <a:lnTo>
                    <a:pt x="4844808" y="718959"/>
                  </a:lnTo>
                  <a:lnTo>
                    <a:pt x="4885245" y="700417"/>
                  </a:lnTo>
                  <a:lnTo>
                    <a:pt x="4922901" y="677354"/>
                  </a:lnTo>
                  <a:lnTo>
                    <a:pt x="4957419" y="650113"/>
                  </a:lnTo>
                  <a:lnTo>
                    <a:pt x="4988484" y="619061"/>
                  </a:lnTo>
                  <a:lnTo>
                    <a:pt x="5015712" y="584530"/>
                  </a:lnTo>
                  <a:lnTo>
                    <a:pt x="5038776" y="546874"/>
                  </a:lnTo>
                  <a:lnTo>
                    <a:pt x="5057318" y="506450"/>
                  </a:lnTo>
                  <a:lnTo>
                    <a:pt x="5070995" y="463600"/>
                  </a:lnTo>
                  <a:lnTo>
                    <a:pt x="5079466" y="418668"/>
                  </a:lnTo>
                  <a:lnTo>
                    <a:pt x="5082362" y="371995"/>
                  </a:lnTo>
                  <a:close/>
                </a:path>
              </a:pathLst>
            </a:custGeom>
            <a:solidFill>
              <a:srgbClr val="8BC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450" y="1085124"/>
              <a:ext cx="539100" cy="5391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450" y="1950137"/>
              <a:ext cx="539100" cy="5391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450" y="2805499"/>
              <a:ext cx="539100" cy="53909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0800" y="1085124"/>
              <a:ext cx="539099" cy="5391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0800" y="1950137"/>
              <a:ext cx="539099" cy="5391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0800" y="2805499"/>
              <a:ext cx="539099" cy="53909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885749" y="3624965"/>
            <a:ext cx="3641090" cy="7010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84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2100" spc="-10" dirty="0">
                <a:solidFill>
                  <a:srgbClr val="00517B"/>
                </a:solidFill>
                <a:latin typeface="Calibri"/>
                <a:cs typeface="Calibri"/>
              </a:rPr>
              <a:t>Multilingual</a:t>
            </a:r>
            <a:endParaRPr sz="21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1500" dirty="0">
                <a:solidFill>
                  <a:srgbClr val="00517B"/>
                </a:solidFill>
                <a:latin typeface="Calibri"/>
                <a:cs typeface="Calibri"/>
              </a:rPr>
              <a:t>English,</a:t>
            </a:r>
            <a:r>
              <a:rPr sz="1500" spc="120" dirty="0">
                <a:solidFill>
                  <a:srgbClr val="00517B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00517B"/>
                </a:solidFill>
                <a:latin typeface="Calibri"/>
                <a:cs typeface="Calibri"/>
              </a:rPr>
              <a:t>Chinese</a:t>
            </a:r>
            <a:r>
              <a:rPr sz="1500" spc="120" dirty="0">
                <a:solidFill>
                  <a:srgbClr val="00517B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517B"/>
                </a:solidFill>
                <a:latin typeface="Calibri"/>
                <a:cs typeface="Calibri"/>
              </a:rPr>
              <a:t>&amp;</a:t>
            </a:r>
            <a:r>
              <a:rPr sz="1500" spc="120" dirty="0">
                <a:solidFill>
                  <a:srgbClr val="00517B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00517B"/>
                </a:solidFill>
                <a:latin typeface="Calibri"/>
                <a:cs typeface="Calibri"/>
              </a:rPr>
              <a:t>Uzbek</a:t>
            </a:r>
            <a:r>
              <a:rPr sz="1500" spc="125" dirty="0">
                <a:solidFill>
                  <a:srgbClr val="00517B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517B"/>
                </a:solidFill>
                <a:latin typeface="Calibri"/>
                <a:cs typeface="Calibri"/>
              </a:rPr>
              <a:t>available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9153525" cy="5148580"/>
            <a:chOff x="-4762" y="0"/>
            <a:chExt cx="9153525" cy="5148580"/>
          </a:xfrm>
        </p:grpSpPr>
        <p:sp>
          <p:nvSpPr>
            <p:cNvPr id="3" name="object 3"/>
            <p:cNvSpPr/>
            <p:nvPr/>
          </p:nvSpPr>
          <p:spPr>
            <a:xfrm>
              <a:off x="4849550" y="886949"/>
              <a:ext cx="4294505" cy="4257040"/>
            </a:xfrm>
            <a:custGeom>
              <a:avLst/>
              <a:gdLst/>
              <a:ahLst/>
              <a:cxnLst/>
              <a:rect l="l" t="t" r="r" b="b"/>
              <a:pathLst>
                <a:path w="4294505" h="4257040">
                  <a:moveTo>
                    <a:pt x="0" y="4256549"/>
                  </a:moveTo>
                  <a:lnTo>
                    <a:pt x="4294449" y="4256549"/>
                  </a:lnTo>
                  <a:lnTo>
                    <a:pt x="4294449" y="0"/>
                  </a:lnTo>
                  <a:lnTo>
                    <a:pt x="0" y="0"/>
                  </a:lnTo>
                  <a:lnTo>
                    <a:pt x="0" y="4256549"/>
                  </a:lnTo>
                  <a:close/>
                </a:path>
              </a:pathLst>
            </a:custGeom>
            <a:solidFill>
              <a:srgbClr val="FEF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850130" cy="5143500"/>
            </a:xfrm>
            <a:custGeom>
              <a:avLst/>
              <a:gdLst/>
              <a:ahLst/>
              <a:cxnLst/>
              <a:rect l="l" t="t" r="r" b="b"/>
              <a:pathLst>
                <a:path w="4850130" h="5143500">
                  <a:moveTo>
                    <a:pt x="0" y="0"/>
                  </a:moveTo>
                  <a:lnTo>
                    <a:pt x="4849549" y="0"/>
                  </a:lnTo>
                  <a:lnTo>
                    <a:pt x="4849549" y="5143499"/>
                  </a:lnTo>
                  <a:lnTo>
                    <a:pt x="0" y="5143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1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9550" y="886949"/>
              <a:ext cx="0" cy="4257040"/>
            </a:xfrm>
            <a:custGeom>
              <a:avLst/>
              <a:gdLst/>
              <a:ahLst/>
              <a:cxnLst/>
              <a:rect l="l" t="t" r="r" b="b"/>
              <a:pathLst>
                <a:path h="4257040">
                  <a:moveTo>
                    <a:pt x="0" y="0"/>
                  </a:moveTo>
                  <a:lnTo>
                    <a:pt x="0" y="4256549"/>
                  </a:lnTo>
                </a:path>
              </a:pathLst>
            </a:custGeom>
            <a:ln w="9524">
              <a:solidFill>
                <a:srgbClr val="0040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887094"/>
            </a:xfrm>
            <a:custGeom>
              <a:avLst/>
              <a:gdLst/>
              <a:ahLst/>
              <a:cxnLst/>
              <a:rect l="l" t="t" r="r" b="b"/>
              <a:pathLst>
                <a:path w="9144000" h="887094">
                  <a:moveTo>
                    <a:pt x="0" y="0"/>
                  </a:moveTo>
                  <a:lnTo>
                    <a:pt x="9143999" y="0"/>
                  </a:lnTo>
                  <a:lnTo>
                    <a:pt x="9143999" y="886949"/>
                  </a:lnTo>
                  <a:lnTo>
                    <a:pt x="0" y="886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1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886949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3999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40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849626" cy="51434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0502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What</a:t>
            </a:r>
            <a:r>
              <a:rPr spc="165" dirty="0"/>
              <a:t> </a:t>
            </a:r>
            <a:r>
              <a:rPr spc="110" dirty="0"/>
              <a:t>to</a:t>
            </a:r>
            <a:r>
              <a:rPr spc="170" dirty="0"/>
              <a:t> </a:t>
            </a:r>
            <a:r>
              <a:rPr spc="260" dirty="0"/>
              <a:t>Expect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450"/>
              </a:spcBef>
            </a:pPr>
            <a:r>
              <a:rPr spc="75" dirty="0"/>
              <a:t>Through</a:t>
            </a:r>
            <a:r>
              <a:rPr spc="114" dirty="0"/>
              <a:t> </a:t>
            </a:r>
            <a:r>
              <a:rPr spc="55" dirty="0"/>
              <a:t>industry</a:t>
            </a:r>
            <a:r>
              <a:rPr spc="120" dirty="0"/>
              <a:t> </a:t>
            </a:r>
            <a:r>
              <a:rPr spc="65" dirty="0"/>
              <a:t>knowledge,  </a:t>
            </a:r>
            <a:r>
              <a:rPr dirty="0"/>
              <a:t>our</a:t>
            </a:r>
            <a:r>
              <a:rPr spc="180" dirty="0"/>
              <a:t> </a:t>
            </a:r>
            <a:r>
              <a:rPr dirty="0"/>
              <a:t>team</a:t>
            </a:r>
            <a:r>
              <a:rPr spc="180" dirty="0"/>
              <a:t> </a:t>
            </a:r>
            <a:r>
              <a:rPr spc="90" dirty="0"/>
              <a:t>is</a:t>
            </a:r>
            <a:r>
              <a:rPr spc="185" dirty="0"/>
              <a:t> </a:t>
            </a:r>
            <a:r>
              <a:rPr spc="50" dirty="0"/>
              <a:t>aware</a:t>
            </a:r>
            <a:r>
              <a:rPr spc="180" dirty="0"/>
              <a:t> </a:t>
            </a:r>
            <a:r>
              <a:rPr dirty="0"/>
              <a:t>that</a:t>
            </a:r>
            <a:r>
              <a:rPr spc="185" dirty="0"/>
              <a:t> </a:t>
            </a:r>
            <a:r>
              <a:rPr dirty="0"/>
              <a:t>not</a:t>
            </a:r>
            <a:r>
              <a:rPr spc="180" dirty="0"/>
              <a:t> </a:t>
            </a:r>
            <a:r>
              <a:rPr spc="45" dirty="0"/>
              <a:t>every </a:t>
            </a:r>
            <a:r>
              <a:rPr spc="114" dirty="0"/>
              <a:t>company</a:t>
            </a:r>
            <a:r>
              <a:rPr spc="125" dirty="0"/>
              <a:t> </a:t>
            </a:r>
            <a:r>
              <a:rPr spc="90" dirty="0"/>
              <a:t>is</a:t>
            </a:r>
            <a:r>
              <a:rPr spc="125" dirty="0"/>
              <a:t> </a:t>
            </a:r>
            <a:r>
              <a:rPr dirty="0"/>
              <a:t>the</a:t>
            </a:r>
            <a:r>
              <a:rPr spc="130" dirty="0"/>
              <a:t> </a:t>
            </a:r>
            <a:r>
              <a:rPr spc="100" dirty="0"/>
              <a:t>same.</a:t>
            </a:r>
            <a:r>
              <a:rPr spc="125" dirty="0"/>
              <a:t> </a:t>
            </a:r>
            <a:r>
              <a:rPr spc="85" dirty="0"/>
              <a:t>Upon </a:t>
            </a:r>
            <a:r>
              <a:rPr spc="70" dirty="0"/>
              <a:t>contracting</a:t>
            </a:r>
            <a:r>
              <a:rPr spc="114" dirty="0"/>
              <a:t> </a:t>
            </a:r>
            <a:r>
              <a:rPr spc="95" dirty="0"/>
              <a:t>and</a:t>
            </a:r>
            <a:r>
              <a:rPr spc="120" dirty="0"/>
              <a:t> </a:t>
            </a:r>
            <a:r>
              <a:rPr spc="55" dirty="0"/>
              <a:t>overview</a:t>
            </a:r>
            <a:r>
              <a:rPr spc="120" dirty="0"/>
              <a:t> </a:t>
            </a:r>
            <a:r>
              <a:rPr dirty="0"/>
              <a:t>of</a:t>
            </a:r>
            <a:r>
              <a:rPr spc="114" dirty="0"/>
              <a:t> </a:t>
            </a:r>
            <a:r>
              <a:rPr spc="-25" dirty="0"/>
              <a:t>the </a:t>
            </a:r>
            <a:r>
              <a:rPr spc="105" dirty="0"/>
              <a:t>company,</a:t>
            </a:r>
            <a:r>
              <a:rPr spc="145" dirty="0"/>
              <a:t> </a:t>
            </a:r>
            <a:r>
              <a:rPr spc="70" dirty="0"/>
              <a:t>we</a:t>
            </a:r>
            <a:r>
              <a:rPr spc="145" dirty="0"/>
              <a:t> </a:t>
            </a:r>
            <a:r>
              <a:rPr dirty="0"/>
              <a:t>will</a:t>
            </a:r>
            <a:r>
              <a:rPr spc="150" dirty="0"/>
              <a:t> </a:t>
            </a:r>
            <a:r>
              <a:rPr dirty="0"/>
              <a:t>formulate</a:t>
            </a:r>
            <a:r>
              <a:rPr spc="145" dirty="0"/>
              <a:t> </a:t>
            </a:r>
            <a:r>
              <a:rPr spc="105" dirty="0"/>
              <a:t>a</a:t>
            </a:r>
            <a:r>
              <a:rPr spc="145" dirty="0"/>
              <a:t> </a:t>
            </a:r>
            <a:r>
              <a:rPr spc="40" dirty="0"/>
              <a:t>set </a:t>
            </a:r>
            <a:r>
              <a:rPr dirty="0"/>
              <a:t>of</a:t>
            </a:r>
            <a:r>
              <a:rPr spc="114" dirty="0"/>
              <a:t> </a:t>
            </a:r>
            <a:r>
              <a:rPr spc="80" dirty="0"/>
              <a:t>recommendations</a:t>
            </a:r>
            <a:r>
              <a:rPr spc="120" dirty="0"/>
              <a:t> </a:t>
            </a:r>
            <a:r>
              <a:rPr spc="95" dirty="0"/>
              <a:t>and</a:t>
            </a:r>
            <a:r>
              <a:rPr spc="120" dirty="0"/>
              <a:t> </a:t>
            </a:r>
            <a:r>
              <a:rPr spc="105" dirty="0"/>
              <a:t>a</a:t>
            </a:r>
            <a:r>
              <a:rPr spc="120" dirty="0"/>
              <a:t> </a:t>
            </a:r>
            <a:r>
              <a:rPr spc="45" dirty="0"/>
              <a:t>plan </a:t>
            </a:r>
            <a:r>
              <a:rPr dirty="0"/>
              <a:t>of</a:t>
            </a:r>
            <a:r>
              <a:rPr spc="160" dirty="0"/>
              <a:t> </a:t>
            </a:r>
            <a:r>
              <a:rPr spc="55" dirty="0"/>
              <a:t>execution.</a:t>
            </a:r>
            <a:r>
              <a:rPr spc="165" dirty="0"/>
              <a:t> </a:t>
            </a:r>
            <a:r>
              <a:rPr spc="70" dirty="0"/>
              <a:t>Our</a:t>
            </a:r>
            <a:r>
              <a:rPr spc="165" dirty="0"/>
              <a:t> </a:t>
            </a:r>
            <a:r>
              <a:rPr dirty="0"/>
              <a:t>team</a:t>
            </a:r>
            <a:r>
              <a:rPr spc="165" dirty="0"/>
              <a:t> </a:t>
            </a:r>
            <a:r>
              <a:rPr dirty="0"/>
              <a:t>will</a:t>
            </a:r>
            <a:r>
              <a:rPr spc="160" dirty="0"/>
              <a:t> </a:t>
            </a:r>
            <a:r>
              <a:rPr spc="50" dirty="0"/>
              <a:t>have </a:t>
            </a:r>
            <a:r>
              <a:rPr spc="75" dirty="0"/>
              <a:t>an</a:t>
            </a:r>
            <a:r>
              <a:rPr spc="155" dirty="0"/>
              <a:t> </a:t>
            </a:r>
            <a:r>
              <a:rPr dirty="0"/>
              <a:t>overall</a:t>
            </a:r>
            <a:r>
              <a:rPr spc="155" dirty="0"/>
              <a:t> </a:t>
            </a:r>
            <a:r>
              <a:rPr spc="65" dirty="0"/>
              <a:t>look</a:t>
            </a:r>
            <a:r>
              <a:rPr spc="155" dirty="0"/>
              <a:t> </a:t>
            </a:r>
            <a:r>
              <a:rPr dirty="0"/>
              <a:t>into</a:t>
            </a:r>
            <a:r>
              <a:rPr spc="155" dirty="0"/>
              <a:t> </a:t>
            </a:r>
            <a:r>
              <a:rPr dirty="0"/>
              <a:t>the</a:t>
            </a:r>
            <a:r>
              <a:rPr spc="160" dirty="0"/>
              <a:t> </a:t>
            </a:r>
            <a:r>
              <a:rPr spc="90" dirty="0"/>
              <a:t>past</a:t>
            </a:r>
            <a:r>
              <a:rPr spc="155" dirty="0"/>
              <a:t> </a:t>
            </a:r>
            <a:r>
              <a:rPr spc="70" dirty="0"/>
              <a:t>and </a:t>
            </a:r>
            <a:r>
              <a:rPr spc="55" dirty="0"/>
              <a:t>present</a:t>
            </a:r>
            <a:r>
              <a:rPr spc="140" dirty="0"/>
              <a:t> </a:t>
            </a:r>
            <a:r>
              <a:rPr dirty="0"/>
              <a:t>within</a:t>
            </a:r>
            <a:r>
              <a:rPr spc="140" dirty="0"/>
              <a:t> </a:t>
            </a:r>
            <a:r>
              <a:rPr dirty="0"/>
              <a:t>the</a:t>
            </a:r>
            <a:r>
              <a:rPr spc="145" dirty="0"/>
              <a:t> </a:t>
            </a:r>
            <a:r>
              <a:rPr spc="114" dirty="0"/>
              <a:t>company</a:t>
            </a:r>
            <a:r>
              <a:rPr spc="140" dirty="0"/>
              <a:t> </a:t>
            </a:r>
            <a:r>
              <a:rPr spc="70" dirty="0"/>
              <a:t>and </a:t>
            </a:r>
            <a:r>
              <a:rPr spc="50" dirty="0"/>
              <a:t>create</a:t>
            </a:r>
            <a:r>
              <a:rPr spc="114" dirty="0"/>
              <a:t> </a:t>
            </a:r>
            <a:r>
              <a:rPr spc="105" dirty="0"/>
              <a:t>a</a:t>
            </a:r>
            <a:r>
              <a:rPr spc="120" dirty="0"/>
              <a:t> </a:t>
            </a:r>
            <a:r>
              <a:rPr spc="75" dirty="0"/>
              <a:t>customizable</a:t>
            </a:r>
            <a:r>
              <a:rPr spc="120" dirty="0"/>
              <a:t> </a:t>
            </a:r>
            <a:r>
              <a:rPr spc="70" dirty="0"/>
              <a:t>and </a:t>
            </a:r>
            <a:r>
              <a:rPr spc="60" dirty="0"/>
              <a:t>actionable</a:t>
            </a:r>
            <a:r>
              <a:rPr spc="114" dirty="0"/>
              <a:t> </a:t>
            </a:r>
            <a:r>
              <a:rPr spc="65" dirty="0"/>
              <a:t>plan</a:t>
            </a:r>
            <a:r>
              <a:rPr spc="114" dirty="0"/>
              <a:t> </a:t>
            </a:r>
            <a:r>
              <a:rPr spc="85" dirty="0"/>
              <a:t>moving</a:t>
            </a:r>
            <a:r>
              <a:rPr spc="114" dirty="0"/>
              <a:t> </a:t>
            </a:r>
            <a:r>
              <a:rPr spc="-10" dirty="0"/>
              <a:t>forward.</a:t>
            </a:r>
          </a:p>
        </p:txBody>
      </p:sp>
      <p:pic>
        <p:nvPicPr>
          <p:cNvPr id="12" name="Picture 11" descr="A logo with a triangle and sun&#10;&#10;Description automatically generated">
            <a:extLst>
              <a:ext uri="{FF2B5EF4-FFF2-40B4-BE49-F238E27FC236}">
                <a16:creationId xmlns:a16="http://schemas.microsoft.com/office/drawing/2014/main" id="{B3063B0D-9F88-9864-48D5-F2F67E12F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44" y="4224259"/>
            <a:ext cx="892026" cy="8920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456</Words>
  <Application>Microsoft Office PowerPoint</Application>
  <PresentationFormat>On-screen Show (16:9)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Our Team</vt:lpstr>
      <vt:lpstr>PowerPoint Presentation</vt:lpstr>
      <vt:lpstr>We understand the market is not one size ﬁts all. Investor Relations  Content Creation Data-Driven Analytics Social Media Advocates</vt:lpstr>
      <vt:lpstr>What to Expect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AxiomDeck</dc:title>
  <dc:creator>Ryan Taylor</dc:creator>
  <cp:lastModifiedBy>Ryan Taylor</cp:lastModifiedBy>
  <cp:revision>1</cp:revision>
  <dcterms:created xsi:type="dcterms:W3CDTF">2023-11-28T03:20:28Z</dcterms:created>
  <dcterms:modified xsi:type="dcterms:W3CDTF">2023-12-14T16:15:34Z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